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Default Extension="wmv" ContentType="video/x-ms-wmv"/>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9" r:id="rId3"/>
    <p:sldId id="301" r:id="rId4"/>
    <p:sldId id="286" r:id="rId5"/>
    <p:sldId id="288" r:id="rId6"/>
    <p:sldId id="287" r:id="rId7"/>
    <p:sldId id="268" r:id="rId8"/>
    <p:sldId id="280" r:id="rId9"/>
    <p:sldId id="285" r:id="rId10"/>
    <p:sldId id="262" r:id="rId11"/>
    <p:sldId id="263" r:id="rId12"/>
    <p:sldId id="264" r:id="rId13"/>
    <p:sldId id="265" r:id="rId14"/>
    <p:sldId id="290" r:id="rId15"/>
    <p:sldId id="266" r:id="rId16"/>
    <p:sldId id="289" r:id="rId17"/>
    <p:sldId id="276" r:id="rId18"/>
    <p:sldId id="267" r:id="rId19"/>
    <p:sldId id="284" r:id="rId20"/>
    <p:sldId id="270" r:id="rId21"/>
    <p:sldId id="272" r:id="rId22"/>
    <p:sldId id="297" r:id="rId23"/>
    <p:sldId id="298" r:id="rId24"/>
    <p:sldId id="293" r:id="rId25"/>
    <p:sldId id="273" r:id="rId26"/>
    <p:sldId id="294" r:id="rId27"/>
    <p:sldId id="295" r:id="rId28"/>
    <p:sldId id="277" r:id="rId29"/>
    <p:sldId id="299" r:id="rId30"/>
    <p:sldId id="291" r:id="rId31"/>
    <p:sldId id="279" r:id="rId32"/>
    <p:sldId id="261" r:id="rId33"/>
    <p:sldId id="302"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DDC"/>
    <a:srgbClr val="9D9D9D"/>
    <a:srgbClr val="796B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5" autoAdjust="0"/>
    <p:restoredTop sz="72050" autoAdjust="0"/>
  </p:normalViewPr>
  <p:slideViewPr>
    <p:cSldViewPr>
      <p:cViewPr varScale="1">
        <p:scale>
          <a:sx n="56" d="100"/>
          <a:sy n="56" d="100"/>
        </p:scale>
        <p:origin x="-18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8" d="100"/>
          <a:sy n="68" d="100"/>
        </p:scale>
        <p:origin x="-19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Time (ms)</c:v>
                </c:pt>
              </c:strCache>
            </c:strRef>
          </c:tx>
          <c:marker>
            <c:symbol val="none"/>
          </c:marker>
          <c:trendline>
            <c:name>Linear</c:name>
            <c:spPr>
              <a:ln w="34925">
                <a:solidFill>
                  <a:schemeClr val="accent5">
                    <a:lumMod val="50000"/>
                  </a:schemeClr>
                </a:solidFill>
                <a:prstDash val="dash"/>
              </a:ln>
            </c:spPr>
            <c:trendlineType val="linear"/>
            <c:intercept val="-1"/>
            <c:dispRSqr val="0"/>
            <c:dispEq val="0"/>
          </c:trendline>
          <c:cat>
            <c:strRef>
              <c:f>Sheet1!$A$2:$A$14</c:f>
              <c:strCache>
                <c:ptCount val="13"/>
                <c:pt idx="0">
                  <c:v>0.0M</c:v>
                </c:pt>
                <c:pt idx="1">
                  <c:v>Fairy 0.5M</c:v>
                </c:pt>
                <c:pt idx="2">
                  <c:v>Dragon 0.9M</c:v>
                </c:pt>
                <c:pt idx="3">
                  <c:v>1.5M</c:v>
                </c:pt>
                <c:pt idx="4">
                  <c:v>2.0M</c:v>
                </c:pt>
                <c:pt idx="5">
                  <c:v>Conference 2.3M</c:v>
                </c:pt>
                <c:pt idx="6">
                  <c:v>3.0M</c:v>
                </c:pt>
                <c:pt idx="7">
                  <c:v>Venice 3.7M</c:v>
                </c:pt>
                <c:pt idx="8">
                  <c:v>4.0M</c:v>
                </c:pt>
                <c:pt idx="9">
                  <c:v>4.5M</c:v>
                </c:pt>
                <c:pt idx="10">
                  <c:v>5.0M</c:v>
                </c:pt>
                <c:pt idx="11">
                  <c:v>6.0M</c:v>
                </c:pt>
                <c:pt idx="12">
                  <c:v>Soda 6.6M</c:v>
                </c:pt>
              </c:strCache>
            </c:strRef>
          </c:cat>
          <c:val>
            <c:numRef>
              <c:f>Sheet1!$B$2:$B$14</c:f>
              <c:numCache>
                <c:formatCode>General</c:formatCode>
                <c:ptCount val="13"/>
                <c:pt idx="0">
                  <c:v>0</c:v>
                </c:pt>
                <c:pt idx="1">
                  <c:v>8</c:v>
                </c:pt>
                <c:pt idx="2">
                  <c:v>10</c:v>
                </c:pt>
                <c:pt idx="3">
                  <c:v>12.333333333333334</c:v>
                </c:pt>
                <c:pt idx="4">
                  <c:v>14.666666666666666</c:v>
                </c:pt>
                <c:pt idx="5">
                  <c:v>17</c:v>
                </c:pt>
                <c:pt idx="6">
                  <c:v>24.5</c:v>
                </c:pt>
                <c:pt idx="7">
                  <c:v>32</c:v>
                </c:pt>
                <c:pt idx="8">
                  <c:v>39</c:v>
                </c:pt>
                <c:pt idx="9">
                  <c:v>46</c:v>
                </c:pt>
                <c:pt idx="10">
                  <c:v>53</c:v>
                </c:pt>
                <c:pt idx="11">
                  <c:v>60</c:v>
                </c:pt>
                <c:pt idx="12">
                  <c:v>67</c:v>
                </c:pt>
              </c:numCache>
            </c:numRef>
          </c:val>
          <c:smooth val="0"/>
        </c:ser>
        <c:ser>
          <c:idx val="1"/>
          <c:order val="1"/>
          <c:tx>
            <c:strRef>
              <c:f>Sheet1!$C$1</c:f>
              <c:strCache>
                <c:ptCount val="1"/>
                <c:pt idx="0">
                  <c:v>Memory (MB)</c:v>
                </c:pt>
              </c:strCache>
            </c:strRef>
          </c:tx>
          <c:marker>
            <c:symbol val="none"/>
          </c:marker>
          <c:cat>
            <c:strRef>
              <c:f>Sheet1!$A$2:$A$14</c:f>
              <c:strCache>
                <c:ptCount val="13"/>
                <c:pt idx="0">
                  <c:v>0.0M</c:v>
                </c:pt>
                <c:pt idx="1">
                  <c:v>Fairy 0.5M</c:v>
                </c:pt>
                <c:pt idx="2">
                  <c:v>Dragon 0.9M</c:v>
                </c:pt>
                <c:pt idx="3">
                  <c:v>1.5M</c:v>
                </c:pt>
                <c:pt idx="4">
                  <c:v>2.0M</c:v>
                </c:pt>
                <c:pt idx="5">
                  <c:v>Conference 2.3M</c:v>
                </c:pt>
                <c:pt idx="6">
                  <c:v>3.0M</c:v>
                </c:pt>
                <c:pt idx="7">
                  <c:v>Venice 3.7M</c:v>
                </c:pt>
                <c:pt idx="8">
                  <c:v>4.0M</c:v>
                </c:pt>
                <c:pt idx="9">
                  <c:v>4.5M</c:v>
                </c:pt>
                <c:pt idx="10">
                  <c:v>5.0M</c:v>
                </c:pt>
                <c:pt idx="11">
                  <c:v>6.0M</c:v>
                </c:pt>
                <c:pt idx="12">
                  <c:v>Soda 6.6M</c:v>
                </c:pt>
              </c:strCache>
            </c:strRef>
          </c:cat>
          <c:val>
            <c:numRef>
              <c:f>Sheet1!$C$2:$C$14</c:f>
              <c:numCache>
                <c:formatCode>General</c:formatCode>
                <c:ptCount val="13"/>
                <c:pt idx="0">
                  <c:v>0</c:v>
                </c:pt>
                <c:pt idx="1">
                  <c:v>4</c:v>
                </c:pt>
                <c:pt idx="2">
                  <c:v>5</c:v>
                </c:pt>
                <c:pt idx="3">
                  <c:v>6.666666666666667</c:v>
                </c:pt>
                <c:pt idx="4">
                  <c:v>8.3333333333333339</c:v>
                </c:pt>
                <c:pt idx="5">
                  <c:v>10</c:v>
                </c:pt>
                <c:pt idx="6">
                  <c:v>18</c:v>
                </c:pt>
                <c:pt idx="7">
                  <c:v>26</c:v>
                </c:pt>
                <c:pt idx="8">
                  <c:v>31.2</c:v>
                </c:pt>
                <c:pt idx="9">
                  <c:v>36.4</c:v>
                </c:pt>
                <c:pt idx="10">
                  <c:v>41.6</c:v>
                </c:pt>
                <c:pt idx="11">
                  <c:v>46.8</c:v>
                </c:pt>
                <c:pt idx="12">
                  <c:v>52</c:v>
                </c:pt>
              </c:numCache>
            </c:numRef>
          </c:val>
          <c:smooth val="0"/>
        </c:ser>
        <c:dLbls>
          <c:showLegendKey val="0"/>
          <c:showVal val="0"/>
          <c:showCatName val="0"/>
          <c:showSerName val="0"/>
          <c:showPercent val="0"/>
          <c:showBubbleSize val="0"/>
        </c:dLbls>
        <c:marker val="1"/>
        <c:smooth val="0"/>
        <c:axId val="135682048"/>
        <c:axId val="32512768"/>
      </c:lineChart>
      <c:catAx>
        <c:axId val="135682048"/>
        <c:scaling>
          <c:orientation val="minMax"/>
        </c:scaling>
        <c:delete val="0"/>
        <c:axPos val="b"/>
        <c:majorTickMark val="out"/>
        <c:minorTickMark val="none"/>
        <c:tickLblPos val="nextTo"/>
        <c:crossAx val="32512768"/>
        <c:crosses val="autoZero"/>
        <c:auto val="1"/>
        <c:lblAlgn val="ctr"/>
        <c:lblOffset val="100"/>
        <c:noMultiLvlLbl val="0"/>
      </c:catAx>
      <c:valAx>
        <c:axId val="32512768"/>
        <c:scaling>
          <c:orientation val="minMax"/>
        </c:scaling>
        <c:delete val="0"/>
        <c:axPos val="l"/>
        <c:majorGridlines/>
        <c:numFmt formatCode="General" sourceLinked="1"/>
        <c:majorTickMark val="out"/>
        <c:minorTickMark val="none"/>
        <c:tickLblPos val="nextTo"/>
        <c:crossAx val="1356820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7991896325459344"/>
          <c:y val="2.0370370370370525E-2"/>
          <c:w val="0.77977898075240593"/>
          <c:h val="0.53192898077683626"/>
        </c:manualLayout>
      </c:layout>
      <c:barChart>
        <c:barDir val="bar"/>
        <c:grouping val="percentStacked"/>
        <c:varyColors val="0"/>
        <c:ser>
          <c:idx val="0"/>
          <c:order val="0"/>
          <c:tx>
            <c:strRef>
              <c:f>Sheet1!$B$1</c:f>
              <c:strCache>
                <c:ptCount val="1"/>
                <c:pt idx="0">
                  <c:v>Build Top Level</c:v>
                </c:pt>
              </c:strCache>
            </c:strRef>
          </c:tx>
          <c:invertIfNegative val="0"/>
          <c:dLbls>
            <c:txPr>
              <a:bodyPr/>
              <a:lstStyle/>
              <a:p>
                <a:pPr>
                  <a:defRPr>
                    <a:solidFill>
                      <a:schemeClr val="bg2"/>
                    </a:solidFill>
                  </a:defRPr>
                </a:pPr>
                <a:endParaRPr lang="en-US"/>
              </a:p>
            </c:txPr>
            <c:showLegendKey val="0"/>
            <c:showVal val="1"/>
            <c:showCatName val="0"/>
            <c:showSerName val="0"/>
            <c:showPercent val="0"/>
            <c:showBubbleSize val="0"/>
            <c:showLeaderLines val="0"/>
          </c:dLbls>
          <c:cat>
            <c:strRef>
              <c:f>Sheet1!$A$2:$A$6</c:f>
              <c:strCache>
                <c:ptCount val="5"/>
                <c:pt idx="0">
                  <c:v>Fairy 0</c:v>
                </c:pt>
                <c:pt idx="1">
                  <c:v>Exploding Dragon 6</c:v>
                </c:pt>
                <c:pt idx="2">
                  <c:v>Conference</c:v>
                </c:pt>
                <c:pt idx="3">
                  <c:v>Soda Hall</c:v>
                </c:pt>
                <c:pt idx="4">
                  <c:v>Thai Statue</c:v>
                </c:pt>
              </c:strCache>
            </c:strRef>
          </c:cat>
          <c:val>
            <c:numRef>
              <c:f>Sheet1!$B$2:$B$6</c:f>
              <c:numCache>
                <c:formatCode>General</c:formatCode>
                <c:ptCount val="5"/>
                <c:pt idx="0">
                  <c:v>3</c:v>
                </c:pt>
                <c:pt idx="1">
                  <c:v>3</c:v>
                </c:pt>
                <c:pt idx="2">
                  <c:v>3</c:v>
                </c:pt>
                <c:pt idx="3">
                  <c:v>16</c:v>
                </c:pt>
                <c:pt idx="4">
                  <c:v>77</c:v>
                </c:pt>
              </c:numCache>
            </c:numRef>
          </c:val>
        </c:ser>
        <c:ser>
          <c:idx val="1"/>
          <c:order val="1"/>
          <c:tx>
            <c:strRef>
              <c:f>Sheet1!$C$1</c:f>
              <c:strCache>
                <c:ptCount val="1"/>
                <c:pt idx="0">
                  <c:v>Write Pairs</c:v>
                </c:pt>
              </c:strCache>
            </c:strRef>
          </c:tx>
          <c:invertIfNegative val="0"/>
          <c:dLbls>
            <c:txPr>
              <a:bodyPr/>
              <a:lstStyle/>
              <a:p>
                <a:pPr>
                  <a:defRPr>
                    <a:solidFill>
                      <a:schemeClr val="bg2"/>
                    </a:solidFill>
                  </a:defRPr>
                </a:pPr>
                <a:endParaRPr lang="en-US"/>
              </a:p>
            </c:txPr>
            <c:showLegendKey val="0"/>
            <c:showVal val="1"/>
            <c:showCatName val="0"/>
            <c:showSerName val="0"/>
            <c:showPercent val="0"/>
            <c:showBubbleSize val="0"/>
            <c:showLeaderLines val="0"/>
          </c:dLbls>
          <c:cat>
            <c:strRef>
              <c:f>Sheet1!$A$2:$A$6</c:f>
              <c:strCache>
                <c:ptCount val="5"/>
                <c:pt idx="0">
                  <c:v>Fairy 0</c:v>
                </c:pt>
                <c:pt idx="1">
                  <c:v>Exploding Dragon 6</c:v>
                </c:pt>
                <c:pt idx="2">
                  <c:v>Conference</c:v>
                </c:pt>
                <c:pt idx="3">
                  <c:v>Soda Hall</c:v>
                </c:pt>
                <c:pt idx="4">
                  <c:v>Thai Statue</c:v>
                </c:pt>
              </c:strCache>
            </c:strRef>
          </c:cat>
          <c:val>
            <c:numRef>
              <c:f>Sheet1!$C$2:$C$6</c:f>
              <c:numCache>
                <c:formatCode>General</c:formatCode>
                <c:ptCount val="5"/>
                <c:pt idx="0">
                  <c:v>1</c:v>
                </c:pt>
                <c:pt idx="1">
                  <c:v>2</c:v>
                </c:pt>
                <c:pt idx="2">
                  <c:v>5.5</c:v>
                </c:pt>
                <c:pt idx="3">
                  <c:v>14</c:v>
                </c:pt>
                <c:pt idx="4">
                  <c:v>53</c:v>
                </c:pt>
              </c:numCache>
            </c:numRef>
          </c:val>
        </c:ser>
        <c:ser>
          <c:idx val="2"/>
          <c:order val="2"/>
          <c:tx>
            <c:strRef>
              <c:f>Sheet1!$D$1</c:f>
              <c:strCache>
                <c:ptCount val="1"/>
                <c:pt idx="0">
                  <c:v>Radix Sort</c:v>
                </c:pt>
              </c:strCache>
            </c:strRef>
          </c:tx>
          <c:invertIfNegative val="0"/>
          <c:dLbls>
            <c:txPr>
              <a:bodyPr/>
              <a:lstStyle/>
              <a:p>
                <a:pPr>
                  <a:defRPr>
                    <a:solidFill>
                      <a:schemeClr val="bg1">
                        <a:lumMod val="10000"/>
                      </a:schemeClr>
                    </a:solidFill>
                  </a:defRPr>
                </a:pPr>
                <a:endParaRPr lang="en-US"/>
              </a:p>
            </c:txPr>
            <c:showLegendKey val="0"/>
            <c:showVal val="1"/>
            <c:showCatName val="0"/>
            <c:showSerName val="0"/>
            <c:showPercent val="0"/>
            <c:showBubbleSize val="0"/>
            <c:showLeaderLines val="0"/>
          </c:dLbls>
          <c:cat>
            <c:strRef>
              <c:f>Sheet1!$A$2:$A$6</c:f>
              <c:strCache>
                <c:ptCount val="5"/>
                <c:pt idx="0">
                  <c:v>Fairy 0</c:v>
                </c:pt>
                <c:pt idx="1">
                  <c:v>Exploding Dragon 6</c:v>
                </c:pt>
                <c:pt idx="2">
                  <c:v>Conference</c:v>
                </c:pt>
                <c:pt idx="3">
                  <c:v>Soda Hall</c:v>
                </c:pt>
                <c:pt idx="4">
                  <c:v>Thai Statue</c:v>
                </c:pt>
              </c:strCache>
            </c:strRef>
          </c:cat>
          <c:val>
            <c:numRef>
              <c:f>Sheet1!$D$2:$D$6</c:f>
              <c:numCache>
                <c:formatCode>General</c:formatCode>
                <c:ptCount val="5"/>
                <c:pt idx="0">
                  <c:v>3</c:v>
                </c:pt>
                <c:pt idx="1">
                  <c:v>3</c:v>
                </c:pt>
                <c:pt idx="2">
                  <c:v>7</c:v>
                </c:pt>
                <c:pt idx="3">
                  <c:v>24</c:v>
                </c:pt>
                <c:pt idx="4">
                  <c:v>86</c:v>
                </c:pt>
              </c:numCache>
            </c:numRef>
          </c:val>
        </c:ser>
        <c:ser>
          <c:idx val="3"/>
          <c:order val="3"/>
          <c:tx>
            <c:strRef>
              <c:f>Sheet1!$E$1</c:f>
              <c:strCache>
                <c:ptCount val="1"/>
                <c:pt idx="0">
                  <c:v>Extract Grid Cells</c:v>
                </c:pt>
              </c:strCache>
            </c:strRef>
          </c:tx>
          <c:invertIfNegative val="0"/>
          <c:dLbls>
            <c:txPr>
              <a:bodyPr/>
              <a:lstStyle/>
              <a:p>
                <a:pPr>
                  <a:defRPr>
                    <a:solidFill>
                      <a:schemeClr val="bg2"/>
                    </a:solidFill>
                  </a:defRPr>
                </a:pPr>
                <a:endParaRPr lang="en-US"/>
              </a:p>
            </c:txPr>
            <c:showLegendKey val="0"/>
            <c:showVal val="1"/>
            <c:showCatName val="0"/>
            <c:showSerName val="0"/>
            <c:showPercent val="0"/>
            <c:showBubbleSize val="0"/>
            <c:showLeaderLines val="0"/>
          </c:dLbls>
          <c:cat>
            <c:strRef>
              <c:f>Sheet1!$A$2:$A$6</c:f>
              <c:strCache>
                <c:ptCount val="5"/>
                <c:pt idx="0">
                  <c:v>Fairy 0</c:v>
                </c:pt>
                <c:pt idx="1">
                  <c:v>Exploding Dragon 6</c:v>
                </c:pt>
                <c:pt idx="2">
                  <c:v>Conference</c:v>
                </c:pt>
                <c:pt idx="3">
                  <c:v>Soda Hall</c:v>
                </c:pt>
                <c:pt idx="4">
                  <c:v>Thai Statue</c:v>
                </c:pt>
              </c:strCache>
            </c:strRef>
          </c:cat>
          <c:val>
            <c:numRef>
              <c:f>Sheet1!$E$2:$E$6</c:f>
              <c:numCache>
                <c:formatCode>General</c:formatCode>
                <c:ptCount val="5"/>
                <c:pt idx="0">
                  <c:v>1</c:v>
                </c:pt>
                <c:pt idx="1">
                  <c:v>1</c:v>
                </c:pt>
                <c:pt idx="2">
                  <c:v>1</c:v>
                </c:pt>
                <c:pt idx="3">
                  <c:v>4</c:v>
                </c:pt>
                <c:pt idx="4">
                  <c:v>13</c:v>
                </c:pt>
              </c:numCache>
            </c:numRef>
          </c:val>
        </c:ser>
        <c:dLbls>
          <c:showLegendKey val="0"/>
          <c:showVal val="1"/>
          <c:showCatName val="0"/>
          <c:showSerName val="0"/>
          <c:showPercent val="0"/>
          <c:showBubbleSize val="0"/>
        </c:dLbls>
        <c:gapWidth val="75"/>
        <c:overlap val="100"/>
        <c:axId val="88231936"/>
        <c:axId val="32546112"/>
      </c:barChart>
      <c:catAx>
        <c:axId val="88231936"/>
        <c:scaling>
          <c:orientation val="minMax"/>
        </c:scaling>
        <c:delete val="0"/>
        <c:axPos val="l"/>
        <c:majorTickMark val="none"/>
        <c:minorTickMark val="none"/>
        <c:tickLblPos val="nextTo"/>
        <c:crossAx val="32546112"/>
        <c:crosses val="autoZero"/>
        <c:auto val="1"/>
        <c:lblAlgn val="ctr"/>
        <c:lblOffset val="100"/>
        <c:noMultiLvlLbl val="0"/>
      </c:catAx>
      <c:valAx>
        <c:axId val="32546112"/>
        <c:scaling>
          <c:orientation val="minMax"/>
        </c:scaling>
        <c:delete val="0"/>
        <c:axPos val="b"/>
        <c:numFmt formatCode="0%" sourceLinked="1"/>
        <c:majorTickMark val="none"/>
        <c:minorTickMark val="none"/>
        <c:tickLblPos val="nextTo"/>
        <c:crossAx val="88231936"/>
        <c:crosses val="autoZero"/>
        <c:crossBetween val="between"/>
      </c:valAx>
    </c:plotArea>
    <c:legend>
      <c:legendPos val="b"/>
      <c:layout>
        <c:manualLayout>
          <c:xMode val="edge"/>
          <c:yMode val="edge"/>
          <c:x val="0"/>
          <c:y val="0.64332176193084889"/>
          <c:w val="1"/>
          <c:h val="0.16708649272185663"/>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E9570-93FD-4B29-8834-ED0031A3A9C4}" type="datetimeFigureOut">
              <a:rPr lang="en-US" smtClean="0"/>
              <a:pPr/>
              <a:t>12-Apr-11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3A8B9-527D-49FA-80BB-BD2FBDDA06EB}" type="slidenum">
              <a:rPr lang="en-GB" smtClean="0"/>
              <a:pPr/>
              <a:t>‹#›</a:t>
            </a:fld>
            <a:endParaRPr lang="en-GB" dirty="0"/>
          </a:p>
        </p:txBody>
      </p:sp>
    </p:spTree>
    <p:extLst>
      <p:ext uri="{BB962C8B-B14F-4D97-AF65-F5344CB8AC3E}">
        <p14:creationId xmlns:p14="http://schemas.microsoft.com/office/powerpoint/2010/main" val="268204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my</a:t>
            </a:r>
            <a:r>
              <a:rPr lang="en-US" baseline="0" dirty="0" smtClean="0"/>
              <a:t> name is Javor, and I will talk about grids, ray tracing and GPUs.</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1</a:t>
            </a:fld>
            <a:endParaRPr lang="en-GB" dirty="0"/>
          </a:p>
        </p:txBody>
      </p:sp>
    </p:spTree>
    <p:extLst>
      <p:ext uri="{BB962C8B-B14F-4D97-AF65-F5344CB8AC3E}">
        <p14:creationId xmlns:p14="http://schemas.microsoft.com/office/powerpoint/2010/main" val="213224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a:t>
            </a:r>
            <a:r>
              <a:rPr lang="en-US" baseline="0" dirty="0" smtClean="0"/>
              <a:t> take a look at the algorithms for construction, we need to understand the data structure and its representation in memory.</a:t>
            </a:r>
          </a:p>
          <a:p>
            <a:endParaRPr lang="en-US" baseline="0" dirty="0" smtClean="0"/>
          </a:p>
          <a:p>
            <a:r>
              <a:rPr lang="en-US" baseline="0" dirty="0" smtClean="0"/>
              <a:t>To use the grid as an acceleration structure for ray tracing we need to be able to tell which are the primitives inside a given cell in constant time.</a:t>
            </a:r>
          </a:p>
          <a:p>
            <a:endParaRPr lang="en-US" baseline="0" dirty="0" smtClean="0"/>
          </a:p>
          <a:p>
            <a:r>
              <a:rPr lang="en-US" baseline="0" dirty="0" smtClean="0"/>
              <a:t>The first level cells store the information needed to access the leaves inside it. This is the resolution of the cell and a location inside a leaf array where the first leaf that belongs to the cell is stored.</a:t>
            </a:r>
          </a:p>
          <a:p>
            <a:endParaRPr lang="en-US" baseline="0" dirty="0" smtClean="0"/>
          </a:p>
          <a:p>
            <a:r>
              <a:rPr lang="en-US" baseline="0" dirty="0" smtClean="0"/>
              <a:t>Each leaf stores data that describes which primitives does it contain. We keep all references to primitives inside a reference array and in the leaves we store the parts of this array with the corresponding references.</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10</a:t>
            </a:fld>
            <a:endParaRPr lang="en-GB" dirty="0"/>
          </a:p>
        </p:txBody>
      </p:sp>
    </p:spTree>
    <p:extLst>
      <p:ext uri="{BB962C8B-B14F-4D97-AF65-F5344CB8AC3E}">
        <p14:creationId xmlns:p14="http://schemas.microsoft.com/office/powerpoint/2010/main" val="234159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organization is important because it allows to reduce the grid construction to a sorting problem. This is to some extent intuitive, because spatial index structures actually store a partial ordering of the input objects.</a:t>
            </a:r>
          </a:p>
          <a:p>
            <a:endParaRPr lang="en-US" baseline="0" dirty="0" smtClean="0"/>
          </a:p>
          <a:p>
            <a:r>
              <a:rPr lang="en-US" baseline="0" dirty="0" smtClean="0"/>
              <a:t>And you want to do this, because if there is one thing GPUs are good at, that’s sorting! The approach is not new and known to work well for a type of BVHs and uniform grids. </a:t>
            </a:r>
          </a:p>
          <a:p>
            <a:endParaRPr lang="en-US" baseline="0" dirty="0" smtClean="0"/>
          </a:p>
          <a:p>
            <a:r>
              <a:rPr lang="en-US" baseline="0" dirty="0" smtClean="0"/>
              <a:t>The outline of a general sort-based algorithm for construction is the following: First we pair each of the input objects with a key, we then sort these pairs and read out the acceleration structure from the sorted pairs.</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11</a:t>
            </a:fld>
            <a:endParaRPr lang="en-GB" dirty="0"/>
          </a:p>
        </p:txBody>
      </p:sp>
    </p:spTree>
    <p:extLst>
      <p:ext uri="{BB962C8B-B14F-4D97-AF65-F5344CB8AC3E}">
        <p14:creationId xmlns:p14="http://schemas.microsoft.com/office/powerpoint/2010/main" val="336888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To construct the top level of our structure, we use a sort-based method for uniform grid construction.</a:t>
            </a:r>
          </a:p>
          <a:p>
            <a:endParaRPr lang="en-US" baseline="0" dirty="0" smtClean="0"/>
          </a:p>
          <a:p>
            <a:r>
              <a:rPr lang="en-US" baseline="0" dirty="0" smtClean="0"/>
              <a:t>What we do is, we load the primitives in parallel and for each compute which cells does it intersect. For each primitive-cell intersection, or fragment, we write a pair of the cell index and the primitive index in a global array.</a:t>
            </a:r>
          </a:p>
          <a:p>
            <a:endParaRPr lang="en-US" baseline="0" dirty="0" smtClean="0"/>
          </a:p>
          <a:p>
            <a:r>
              <a:rPr lang="en-US" baseline="0" dirty="0" smtClean="0"/>
              <a:t>We then sort this array. As a result we get an array in which references to primitives inside each cell are stored continuously and we know where the data for each individual cell is to be found. From that we can either build a uniform grid, or in our case the top level cells of the two-level grid.</a:t>
            </a:r>
          </a:p>
          <a:p>
            <a:endParaRPr lang="en-US" baseline="0" dirty="0" smtClean="0"/>
          </a:p>
          <a:p>
            <a:r>
              <a:rPr lang="en-US" baseline="0" dirty="0" smtClean="0"/>
              <a:t>Note that at this point I am skipping quite a few details, that are to be found in the paper.</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12</a:t>
            </a:fld>
            <a:endParaRPr lang="en-GB" dirty="0"/>
          </a:p>
        </p:txBody>
      </p:sp>
    </p:spTree>
    <p:extLst>
      <p:ext uri="{BB962C8B-B14F-4D97-AF65-F5344CB8AC3E}">
        <p14:creationId xmlns:p14="http://schemas.microsoft.com/office/powerpoint/2010/main" val="227280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a:t>
            </a:r>
            <a:r>
              <a:rPr lang="en-US" baseline="0" dirty="0" smtClean="0"/>
              <a:t> step of the construction algorithm is to build the leaf level cells.</a:t>
            </a:r>
          </a:p>
          <a:p>
            <a:endParaRPr lang="en-US" baseline="0" dirty="0" smtClean="0"/>
          </a:p>
          <a:p>
            <a:r>
              <a:rPr lang="en-US" baseline="0" dirty="0" smtClean="0"/>
              <a:t>There are several straight forward approaches to do that…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93A8B9-527D-49FA-80BB-BD2FBDDA06EB}" type="slidenum">
              <a:rPr lang="en-GB" smtClean="0"/>
              <a:pPr/>
              <a:t>13</a:t>
            </a:fld>
            <a:endParaRPr lang="en-GB" dirty="0"/>
          </a:p>
        </p:txBody>
      </p:sp>
    </p:spTree>
    <p:extLst>
      <p:ext uri="{BB962C8B-B14F-4D97-AF65-F5344CB8AC3E}">
        <p14:creationId xmlns:p14="http://schemas.microsoft.com/office/powerpoint/2010/main" val="65705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main contribution of our paper is an algorithm for construction of multiple uniform grids in parallel. The performance and work distribution is independent of the primitive distribution and the resolutions of the individual grids. This allows for perfect work distribution and no need for atomic operations during </a:t>
            </a:r>
            <a:r>
              <a:rPr lang="en-US" baseline="0" smtClean="0"/>
              <a:t>the build.</a:t>
            </a:r>
          </a:p>
          <a:p>
            <a:endParaRPr lang="en-US" baseline="0" dirty="0" smtClean="0"/>
          </a:p>
          <a:p>
            <a:r>
              <a:rPr lang="en-US" baseline="0" dirty="0" smtClean="0"/>
              <a:t>We write a pair of a key and primitive index in an array as we did previously.</a:t>
            </a:r>
          </a:p>
          <a:p>
            <a:endParaRPr lang="en-US" baseline="0" dirty="0" smtClean="0"/>
          </a:p>
          <a:p>
            <a:r>
              <a:rPr lang="en-US" baseline="0" dirty="0" smtClean="0"/>
              <a:t>This time however we can not use the leaf index as a key. If we would do that, we would have pairs with key 0 and both the dark blue triangle C and the green triangle B. This will put them in the same leaf, but they will be in leaf 0 of different top-level cells.</a:t>
            </a:r>
          </a:p>
          <a:p>
            <a:endParaRPr lang="en-US" baseline="0" dirty="0" smtClean="0"/>
          </a:p>
        </p:txBody>
      </p:sp>
      <p:sp>
        <p:nvSpPr>
          <p:cNvPr id="4" name="Slide Number Placeholder 3"/>
          <p:cNvSpPr>
            <a:spLocks noGrp="1"/>
          </p:cNvSpPr>
          <p:nvPr>
            <p:ph type="sldNum" sz="quarter" idx="10"/>
          </p:nvPr>
        </p:nvSpPr>
        <p:spPr/>
        <p:txBody>
          <a:bodyPr/>
          <a:lstStyle/>
          <a:p>
            <a:fld id="{2593A8B9-527D-49FA-80BB-BD2FBDDA06EB}" type="slidenum">
              <a:rPr lang="en-GB" smtClean="0"/>
              <a:pPr/>
              <a:t>14</a:t>
            </a:fld>
            <a:endParaRPr lang="en-GB" dirty="0"/>
          </a:p>
        </p:txBody>
      </p:sp>
    </p:spTree>
    <p:extLst>
      <p:ext uri="{BB962C8B-B14F-4D97-AF65-F5344CB8AC3E}">
        <p14:creationId xmlns:p14="http://schemas.microsoft.com/office/powerpoint/2010/main" val="65705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good thing is that we can solve this problem with a simple trick.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issue we are facing is that leaf indices are not in a one-one correspondence with the leafs. In general, we need a unique key to identify each leaf cell.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recall, when describing the data layout of the structure, we mentioned that all leaves are stored in a 1D array.</a:t>
            </a:r>
          </a:p>
          <a:p>
            <a:endParaRPr lang="en-US" baseline="0" dirty="0" smtClean="0"/>
          </a:p>
          <a:p>
            <a:r>
              <a:rPr lang="en-US" baseline="0" dirty="0" smtClean="0"/>
              <a:t>We exploit this fact and take the position of the leaf inside this global array as a key. </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15</a:t>
            </a:fld>
            <a:endParaRPr lang="en-GB" dirty="0"/>
          </a:p>
        </p:txBody>
      </p:sp>
    </p:spTree>
    <p:extLst>
      <p:ext uri="{BB962C8B-B14F-4D97-AF65-F5344CB8AC3E}">
        <p14:creationId xmlns:p14="http://schemas.microsoft.com/office/powerpoint/2010/main" val="147078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not only allows us to construct the complete array of primitive references in one pass, but also simplifies the generation of the array of leaf cells to a few lookups.</a:t>
            </a:r>
            <a:endParaRPr lang="en-US" dirty="0" smtClean="0"/>
          </a:p>
          <a:p>
            <a:endParaRPr lang="en-US" baseline="0" dirty="0" smtClean="0"/>
          </a:p>
          <a:p>
            <a:r>
              <a:rPr lang="en-US" baseline="0" dirty="0" smtClean="0"/>
              <a:t>So the complete construction of the second level of the structure looks like that:</a:t>
            </a:r>
          </a:p>
          <a:p>
            <a:endParaRPr lang="en-US" baseline="0" dirty="0" smtClean="0"/>
          </a:p>
          <a:p>
            <a:r>
              <a:rPr lang="en-US" baseline="0" dirty="0" smtClean="0"/>
              <a:t>We write a pair of a unique key and primitive index in an array and sort just as we did previously. From the sorted data we can easily compute the leaf cells and the primitive array.</a:t>
            </a:r>
          </a:p>
          <a:p>
            <a:endParaRPr lang="en-US" baseline="0" dirty="0" smtClean="0"/>
          </a:p>
          <a:p>
            <a:r>
              <a:rPr lang="en-US" baseline="0" dirty="0" smtClean="0"/>
              <a:t>Note that we need a single sort for the entire second level and we parallelize over the pairs of level 1 in the first step, and the pairs of level 2 in the next steps.</a:t>
            </a:r>
          </a:p>
        </p:txBody>
      </p:sp>
      <p:sp>
        <p:nvSpPr>
          <p:cNvPr id="4" name="Slide Number Placeholder 3"/>
          <p:cNvSpPr>
            <a:spLocks noGrp="1"/>
          </p:cNvSpPr>
          <p:nvPr>
            <p:ph type="sldNum" sz="quarter" idx="10"/>
          </p:nvPr>
        </p:nvSpPr>
        <p:spPr/>
        <p:txBody>
          <a:bodyPr/>
          <a:lstStyle/>
          <a:p>
            <a:fld id="{2593A8B9-527D-49FA-80BB-BD2FBDDA06EB}" type="slidenum">
              <a:rPr lang="en-GB" smtClean="0"/>
              <a:pPr/>
              <a:t>16</a:t>
            </a:fld>
            <a:endParaRPr lang="en-GB" dirty="0"/>
          </a:p>
        </p:txBody>
      </p:sp>
    </p:spTree>
    <p:extLst>
      <p:ext uri="{BB962C8B-B14F-4D97-AF65-F5344CB8AC3E}">
        <p14:creationId xmlns:p14="http://schemas.microsoft.com/office/powerpoint/2010/main" val="65705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benefits from</a:t>
            </a:r>
            <a:r>
              <a:rPr lang="en-US" baseline="0" dirty="0" smtClean="0"/>
              <a:t> such construction strategy are the very high performance and scalability of the construction. The runtime only depends on the number or pairs we generate, and the spatial distribution of the scene primitives is irrelevant. Even if all primitives happen to be in the same leaf, the performance will not suffer.</a:t>
            </a:r>
          </a:p>
          <a:p>
            <a:endParaRPr lang="en-US" baseline="0" dirty="0" smtClean="0"/>
          </a:p>
          <a:p>
            <a:r>
              <a:rPr lang="en-US" baseline="0" dirty="0" smtClean="0"/>
              <a:t>In addition the memory footprint of the structure is very low, especially compared to uniform grids, because of the low optimal density for the two-level grid.</a:t>
            </a:r>
          </a:p>
        </p:txBody>
      </p:sp>
      <p:sp>
        <p:nvSpPr>
          <p:cNvPr id="4" name="Slide Number Placeholder 3"/>
          <p:cNvSpPr>
            <a:spLocks noGrp="1"/>
          </p:cNvSpPr>
          <p:nvPr>
            <p:ph type="sldNum" sz="quarter" idx="10"/>
          </p:nvPr>
        </p:nvSpPr>
        <p:spPr/>
        <p:txBody>
          <a:bodyPr/>
          <a:lstStyle/>
          <a:p>
            <a:fld id="{2593A8B9-527D-49FA-80BB-BD2FBDDA06EB}" type="slidenum">
              <a:rPr lang="en-GB" smtClean="0"/>
              <a:pPr/>
              <a:t>17</a:t>
            </a:fld>
            <a:endParaRPr lang="en-GB" dirty="0"/>
          </a:p>
        </p:txBody>
      </p:sp>
    </p:spTree>
    <p:extLst>
      <p:ext uri="{BB962C8B-B14F-4D97-AF65-F5344CB8AC3E}">
        <p14:creationId xmlns:p14="http://schemas.microsoft.com/office/powerpoint/2010/main" val="348659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 So far we found optimal parameters and build strategy for the two-level grids, which by construction resolve the teapot in the stadium problem.</a:t>
            </a:r>
          </a:p>
          <a:p>
            <a:endParaRPr lang="en-US" baseline="0" dirty="0" smtClean="0"/>
          </a:p>
          <a:p>
            <a:r>
              <a:rPr lang="en-US" baseline="0" dirty="0" smtClean="0"/>
              <a:t>In the next and last part of the talk we will address the ray traversal and describe how to make it SIMD-efficient.</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19</a:t>
            </a:fld>
            <a:endParaRPr lang="en-GB" dirty="0"/>
          </a:p>
        </p:txBody>
      </p:sp>
    </p:spTree>
    <p:extLst>
      <p:ext uri="{BB962C8B-B14F-4D97-AF65-F5344CB8AC3E}">
        <p14:creationId xmlns:p14="http://schemas.microsoft.com/office/powerpoint/2010/main" val="2059070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ray</a:t>
            </a:r>
            <a:r>
              <a:rPr lang="en-US" baseline="0" dirty="0" smtClean="0"/>
              <a:t> traversal algorithm we used in our tests is a straight forward extension of a standard algorithm used for uniform grids.</a:t>
            </a:r>
          </a:p>
          <a:p>
            <a:endParaRPr lang="en-US" baseline="0" dirty="0" smtClean="0"/>
          </a:p>
          <a:p>
            <a:r>
              <a:rPr lang="en-US" baseline="0" dirty="0" smtClean="0"/>
              <a:t>We treated the top level and each of the top-level cells as individual uniform grids. To improve the coherency of execution, we force the SIMD units of the GPU to traverse on the same level of the structure. This eliminates code divergence and slightly improves performance.</a:t>
            </a:r>
          </a:p>
          <a:p>
            <a:endParaRPr lang="en-US" baseline="0" dirty="0" smtClean="0"/>
          </a:p>
          <a:p>
            <a:r>
              <a:rPr lang="en-US" baseline="0" dirty="0" smtClean="0"/>
              <a:t>The traversal algorithm favors coherent rays, because they usually require more local memory access.</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20</a:t>
            </a:fld>
            <a:endParaRPr lang="en-GB" dirty="0"/>
          </a:p>
        </p:txBody>
      </p:sp>
    </p:spTree>
    <p:extLst>
      <p:ext uri="{BB962C8B-B14F-4D97-AF65-F5344CB8AC3E}">
        <p14:creationId xmlns:p14="http://schemas.microsoft.com/office/powerpoint/2010/main" val="201357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r</a:t>
            </a:r>
            <a:r>
              <a:rPr lang="en-US" dirty="0" smtClean="0"/>
              <a:t>ay</a:t>
            </a:r>
            <a:r>
              <a:rPr lang="en-US" baseline="0" dirty="0" smtClean="0"/>
              <a:t> tracing performance today is fast enough for interactive walkthroughs of static scenes, there are hardly any applications that handle dynamic scenes, not to mention dynamic scenes with arbitrary motion such as explosions for instance.</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a:t>
            </a:fld>
            <a:endParaRPr lang="en-GB" dirty="0"/>
          </a:p>
        </p:txBody>
      </p:sp>
    </p:spTree>
    <p:extLst>
      <p:ext uri="{BB962C8B-B14F-4D97-AF65-F5344CB8AC3E}">
        <p14:creationId xmlns:p14="http://schemas.microsoft.com/office/powerpoint/2010/main" val="311535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example of what happens for uniform grids. Rays that start from the same cell, will always load a cell intersected by them at the same time.</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21</a:t>
            </a:fld>
            <a:endParaRPr lang="en-GB" dirty="0"/>
          </a:p>
        </p:txBody>
      </p:sp>
    </p:spTree>
    <p:extLst>
      <p:ext uri="{BB962C8B-B14F-4D97-AF65-F5344CB8AC3E}">
        <p14:creationId xmlns:p14="http://schemas.microsoft.com/office/powerpoint/2010/main" val="3789349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they</a:t>
            </a:r>
            <a:r>
              <a:rPr lang="en-US" baseline="0" dirty="0" smtClean="0"/>
              <a:t> split at some point…</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22</a:t>
            </a:fld>
            <a:endParaRPr lang="en-GB" dirty="0"/>
          </a:p>
        </p:txBody>
      </p:sp>
    </p:spTree>
    <p:extLst>
      <p:ext uri="{BB962C8B-B14F-4D97-AF65-F5344CB8AC3E}">
        <p14:creationId xmlns:p14="http://schemas.microsoft.com/office/powerpoint/2010/main" val="3789349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rejoin at the same step of the traversal if the go trough a given cell.</a:t>
            </a:r>
          </a:p>
          <a:p>
            <a:endParaRPr lang="en-US" baseline="0" dirty="0" smtClean="0"/>
          </a:p>
          <a:p>
            <a:r>
              <a:rPr lang="en-US" baseline="0" dirty="0" smtClean="0"/>
              <a:t>This is why tracing coherent rays is faster for uniform grids, and we exploit it by synchronizing the traversal of the top and bottom level of the two-level grids. This means that we finish tracing all rays in the second level, before we move to the next top-level cell.</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23</a:t>
            </a:fld>
            <a:endParaRPr lang="en-GB" dirty="0"/>
          </a:p>
        </p:txBody>
      </p:sp>
    </p:spTree>
    <p:extLst>
      <p:ext uri="{BB962C8B-B14F-4D97-AF65-F5344CB8AC3E}">
        <p14:creationId xmlns:p14="http://schemas.microsoft.com/office/powerpoint/2010/main" val="3789349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the advancing through the cells is completely coherent in terms of executed instructions and almost so in terms of memory access, this is not true by default during the ray-triangle intersection stage of the traversal.</a:t>
            </a:r>
          </a:p>
          <a:p>
            <a:endParaRPr lang="en-US" baseline="0" dirty="0" smtClean="0"/>
          </a:p>
          <a:p>
            <a:r>
              <a:rPr lang="en-US" baseline="0" dirty="0" smtClean="0"/>
              <a:t>You can see that even for primary rays, it can happen that only part of the threads do some work during intersection. While others are idle, because they are responsible for tracing rays that are already terminated.</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24</a:t>
            </a:fld>
            <a:endParaRPr lang="en-GB" dirty="0"/>
          </a:p>
        </p:txBody>
      </p:sp>
    </p:spTree>
    <p:extLst>
      <p:ext uri="{BB962C8B-B14F-4D97-AF65-F5344CB8AC3E}">
        <p14:creationId xmlns:p14="http://schemas.microsoft.com/office/powerpoint/2010/main" val="3789349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a:t>
            </a:r>
            <a:r>
              <a:rPr lang="en-US" baseline="0" dirty="0" smtClean="0"/>
              <a:t> is of course bigger for incoherent rays, produced for example by a standard path tracer.</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25</a:t>
            </a:fld>
            <a:endParaRPr lang="en-GB" dirty="0"/>
          </a:p>
        </p:txBody>
      </p:sp>
    </p:spTree>
    <p:extLst>
      <p:ext uri="{BB962C8B-B14F-4D97-AF65-F5344CB8AC3E}">
        <p14:creationId xmlns:p14="http://schemas.microsoft.com/office/powerpoint/2010/main" val="3043668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particular example only two of the rays have intersection candidates. A standard packet implementation will perform intersection tests horizontally, which will result in poor SIMD utilization. And 6 consecutive execution steps.</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26</a:t>
            </a:fld>
            <a:endParaRPr lang="en-GB" dirty="0"/>
          </a:p>
        </p:txBody>
      </p:sp>
    </p:spTree>
    <p:extLst>
      <p:ext uri="{BB962C8B-B14F-4D97-AF65-F5344CB8AC3E}">
        <p14:creationId xmlns:p14="http://schemas.microsoft.com/office/powerpoint/2010/main" val="3043668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particular case can be computed</a:t>
            </a:r>
            <a:r>
              <a:rPr lang="en-US" baseline="0" dirty="0" smtClean="0"/>
              <a:t> more efficiently if we were to parallelize vertically instead of horizontally.</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27</a:t>
            </a:fld>
            <a:endParaRPr lang="en-GB" dirty="0"/>
          </a:p>
        </p:txBody>
      </p:sp>
    </p:spTree>
    <p:extLst>
      <p:ext uri="{BB962C8B-B14F-4D97-AF65-F5344CB8AC3E}">
        <p14:creationId xmlns:p14="http://schemas.microsoft.com/office/powerpoint/2010/main" val="3043668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this observation, we tried a hybrid parallelization</a:t>
            </a:r>
            <a:r>
              <a:rPr lang="en-US" baseline="0" dirty="0" smtClean="0"/>
              <a:t> strategy in the ray triangle intersection stage.</a:t>
            </a:r>
          </a:p>
          <a:p>
            <a:endParaRPr lang="en-US" baseline="0" dirty="0" smtClean="0"/>
          </a:p>
          <a:p>
            <a:r>
              <a:rPr lang="en-US" baseline="0" dirty="0" smtClean="0"/>
              <a:t>We detected rays with high workload, and computed intersections for each of those vertically. Afterwards we proceeded with the standard packet </a:t>
            </a:r>
            <a:r>
              <a:rPr lang="en-US" baseline="0" dirty="0" err="1" smtClean="0"/>
              <a:t>intersector</a:t>
            </a:r>
            <a:r>
              <a:rPr lang="en-US" baseline="0" dirty="0" smtClean="0"/>
              <a:t> for the remaining tests.</a:t>
            </a:r>
          </a:p>
          <a:p>
            <a:endParaRPr lang="en-US" baseline="0" dirty="0" smtClean="0"/>
          </a:p>
          <a:p>
            <a:r>
              <a:rPr lang="en-US" baseline="0" dirty="0" smtClean="0"/>
              <a:t>We could achieve several times faster ray-triangle intersection in the best case, but because the method introduces some overheads for shuffling data the best overall speedup in rendering times was around 25%.</a:t>
            </a:r>
          </a:p>
          <a:p>
            <a:endParaRPr lang="en-US" baseline="0" dirty="0" smtClean="0"/>
          </a:p>
          <a:p>
            <a:r>
              <a:rPr lang="en-US" baseline="0" dirty="0" smtClean="0"/>
              <a:t>The good thing is that on Fermi GPUs we could exploit hardware support for functions like population count and prefix sum on warp level and eliminate the overhead.</a:t>
            </a:r>
          </a:p>
          <a:p>
            <a:endParaRPr lang="en-US" baseline="0" dirty="0" smtClean="0"/>
          </a:p>
          <a:p>
            <a:r>
              <a:rPr lang="en-US" baseline="0" dirty="0" smtClean="0"/>
              <a:t>While the overall speedup was not so big – got up to 10%, when we used other optimizations, we did observe performance boost even for primary rays on more complex scenes.</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28</a:t>
            </a:fld>
            <a:endParaRPr lang="en-GB" dirty="0"/>
          </a:p>
        </p:txBody>
      </p:sp>
    </p:spTree>
    <p:extLst>
      <p:ext uri="{BB962C8B-B14F-4D97-AF65-F5344CB8AC3E}">
        <p14:creationId xmlns:p14="http://schemas.microsoft.com/office/powerpoint/2010/main" val="1465140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a:t>
            </a:r>
            <a:r>
              <a:rPr lang="en-US" baseline="0" dirty="0" smtClean="0"/>
              <a:t> would like to briefly discuss some of our results, you can find in the paper.</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29</a:t>
            </a:fld>
            <a:endParaRPr lang="en-GB" dirty="0"/>
          </a:p>
        </p:txBody>
      </p:sp>
    </p:spTree>
    <p:extLst>
      <p:ext uri="{BB962C8B-B14F-4D97-AF65-F5344CB8AC3E}">
        <p14:creationId xmlns:p14="http://schemas.microsoft.com/office/powerpoint/2010/main" val="2059070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showed how to construct the two-level grids very fast enough, to allow rebuild the entire structure every frame, and render animated scenes with arbitrary motion.</a:t>
            </a:r>
          </a:p>
          <a:p>
            <a:endParaRPr lang="en-US" baseline="0" dirty="0" smtClean="0"/>
          </a:p>
          <a:p>
            <a:r>
              <a:rPr lang="en-US" baseline="0" dirty="0" smtClean="0"/>
              <a:t>Mostly because of the build time, but also because of the good ray traversal performance we are able to achieve fast render times, even for scenes with complex primitive distributions, that are known to be hard for grids.</a:t>
            </a:r>
          </a:p>
          <a:p>
            <a:endParaRPr lang="en-US" baseline="0" dirty="0" smtClean="0"/>
          </a:p>
          <a:p>
            <a:r>
              <a:rPr lang="en-US" baseline="0" dirty="0" smtClean="0"/>
              <a:t>Last but not least we will take a look at how to improve rendering performance for incoherent rays, used for example when path tracing.</a:t>
            </a:r>
          </a:p>
          <a:p>
            <a:endParaRPr lang="en-US" baseline="0" dirty="0" smtClean="0"/>
          </a:p>
          <a:p>
            <a:r>
              <a:rPr lang="en-US" baseline="0" dirty="0" smtClean="0"/>
              <a:t>In addition the algorithms and ideas we presented are not restricted to grids. The main concept of the construction algorithm can be used for construction of other hierarchies, and the hybrid ray-triangle intersection algorithm makes sense for every sparse acceleration structure.</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32</a:t>
            </a:fld>
            <a:endParaRPr lang="en-GB" dirty="0"/>
          </a:p>
        </p:txBody>
      </p:sp>
    </p:spTree>
    <p:extLst>
      <p:ext uri="{BB962C8B-B14F-4D97-AF65-F5344CB8AC3E}">
        <p14:creationId xmlns:p14="http://schemas.microsoft.com/office/powerpoint/2010/main" val="244172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r</a:t>
            </a:r>
            <a:r>
              <a:rPr lang="en-US" dirty="0" smtClean="0"/>
              <a:t>ay</a:t>
            </a:r>
            <a:r>
              <a:rPr lang="en-US" baseline="0" dirty="0" smtClean="0"/>
              <a:t> tracing performance today is fast enough for interactive walkthroughs of static scenes, there are hardly any applications that handle dynamic scenes, not to mention dynamic scenes with arbitrary motion such as explosions for instance.</a:t>
            </a:r>
            <a:endParaRPr lang="en-US" dirty="0" smtClean="0"/>
          </a:p>
          <a:p>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3</a:t>
            </a:fld>
            <a:endParaRPr lang="en-GB" dirty="0"/>
          </a:p>
        </p:txBody>
      </p:sp>
    </p:spTree>
    <p:extLst>
      <p:ext uri="{BB962C8B-B14F-4D97-AF65-F5344CB8AC3E}">
        <p14:creationId xmlns:p14="http://schemas.microsoft.com/office/powerpoint/2010/main" val="272356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Handling</a:t>
            </a:r>
            <a:r>
              <a:rPr lang="en-US" baseline="0" dirty="0" smtClean="0"/>
              <a:t> dynamic scenes for ray tracing is difficult, because high-performance ray tracers rely on high quality acceleration structures that are built offline. </a:t>
            </a:r>
          </a:p>
          <a:p>
            <a:endParaRPr lang="en-US" baseline="0" dirty="0" smtClean="0"/>
          </a:p>
          <a:p>
            <a:r>
              <a:rPr lang="en-US" baseline="0" dirty="0" smtClean="0"/>
              <a:t>Other acceleration structures like uniform grids or linear BVHs offer very fast build times and indeed good time to image, but compared to the structures used for static scenes, they offer poor acceleration and limit the amount of rays you can shoot in each frame.</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4</a:t>
            </a:fld>
            <a:endParaRPr lang="en-GB" dirty="0"/>
          </a:p>
        </p:txBody>
      </p:sp>
    </p:spTree>
    <p:extLst>
      <p:ext uri="{BB962C8B-B14F-4D97-AF65-F5344CB8AC3E}">
        <p14:creationId xmlns:p14="http://schemas.microsoft.com/office/powerpoint/2010/main" val="147628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with uniform grids</a:t>
            </a:r>
            <a:r>
              <a:rPr lang="en-US" baseline="0" dirty="0" smtClean="0"/>
              <a:t> is that they cannot handle non-uniform primitive distributions in the scene – the so-called teapot in stadium problem.</a:t>
            </a:r>
          </a:p>
          <a:p>
            <a:endParaRPr lang="en-US" baseline="0" dirty="0" smtClean="0"/>
          </a:p>
          <a:p>
            <a:r>
              <a:rPr lang="en-US" baseline="0" dirty="0" smtClean="0"/>
              <a:t>This image visualizes the amount of intersection tests performed per ray for a test scene. It is obvious that there are large parts of the scene where the uniform grid fails to eliminate intersection candidates, which is the purpose of every acceleration structure.</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5</a:t>
            </a:fld>
            <a:endParaRPr lang="en-GB" dirty="0"/>
          </a:p>
        </p:txBody>
      </p:sp>
    </p:spTree>
    <p:extLst>
      <p:ext uri="{BB962C8B-B14F-4D97-AF65-F5344CB8AC3E}">
        <p14:creationId xmlns:p14="http://schemas.microsoft.com/office/powerpoint/2010/main" val="11577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work around this</a:t>
            </a:r>
            <a:r>
              <a:rPr lang="en-US" baseline="0" dirty="0" smtClean="0"/>
              <a:t> problems of the uniform grids, by </a:t>
            </a:r>
            <a:r>
              <a:rPr lang="en-US" dirty="0" smtClean="0"/>
              <a:t>making as little modifications to</a:t>
            </a:r>
            <a:r>
              <a:rPr lang="en-US" baseline="0" dirty="0" smtClean="0"/>
              <a:t> the uniform grid as possible. </a:t>
            </a:r>
          </a:p>
          <a:p>
            <a:endParaRPr lang="en-US" baseline="0" dirty="0" smtClean="0"/>
          </a:p>
          <a:p>
            <a:r>
              <a:rPr lang="en-US" baseline="0" dirty="0" smtClean="0"/>
              <a:t>A natural choice was to introduce another level of hierarchical subdivision. The two level grid is a uniform grid and each cell of this grid is a uniform grid of an arbitrary resolution.</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6</a:t>
            </a:fld>
            <a:endParaRPr lang="en-GB" dirty="0"/>
          </a:p>
        </p:txBody>
      </p:sp>
    </p:spTree>
    <p:extLst>
      <p:ext uri="{BB962C8B-B14F-4D97-AF65-F5344CB8AC3E}">
        <p14:creationId xmlns:p14="http://schemas.microsoft.com/office/powerpoint/2010/main" val="119343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base our choice of grid resolution on a heuristic commonly used for uniform grids. I will not go trough the formula, but the basic idea is to have grid cells as close to cubes as possible and select a number of cells that is linear in the number of primitives. This is where the only user defined constant called “grid density” comes from.</a:t>
            </a:r>
          </a:p>
          <a:p>
            <a:endParaRPr lang="en-US" baseline="0" dirty="0" smtClean="0"/>
          </a:p>
          <a:p>
            <a:r>
              <a:rPr lang="en-US" dirty="0" smtClean="0"/>
              <a:t>To</a:t>
            </a:r>
            <a:r>
              <a:rPr lang="en-US" baseline="0" dirty="0" smtClean="0"/>
              <a:t> “guess” the best grid density for our setup, we modified a small part of the construction algorithm and used it to compute a grid density that minimizes the expected cost for traversing a random ray trough the structure.</a:t>
            </a:r>
          </a:p>
          <a:p>
            <a:endParaRPr lang="en-US" baseline="0" dirty="0" smtClean="0"/>
          </a:p>
          <a:p>
            <a:r>
              <a:rPr lang="en-US" baseline="0" dirty="0" smtClean="0"/>
              <a:t>This strategy (and it’s variations) are considered the best choice for other acceleration structures like </a:t>
            </a:r>
            <a:r>
              <a:rPr lang="en-US" baseline="0" dirty="0" err="1" smtClean="0"/>
              <a:t>kd</a:t>
            </a:r>
            <a:r>
              <a:rPr lang="en-US" baseline="0" dirty="0" smtClean="0"/>
              <a:t>-trees and BHVs.</a:t>
            </a:r>
          </a:p>
          <a:p>
            <a:endParaRPr lang="en-US" baseline="0" dirty="0" smtClean="0"/>
          </a:p>
          <a:p>
            <a:r>
              <a:rPr lang="en-US" baseline="0" dirty="0" smtClean="0"/>
              <a:t>You can find more details on that in the paper.</a:t>
            </a:r>
          </a:p>
        </p:txBody>
      </p:sp>
      <p:sp>
        <p:nvSpPr>
          <p:cNvPr id="4" name="Slide Number Placeholder 3"/>
          <p:cNvSpPr>
            <a:spLocks noGrp="1"/>
          </p:cNvSpPr>
          <p:nvPr>
            <p:ph type="sldNum" sz="quarter" idx="10"/>
          </p:nvPr>
        </p:nvSpPr>
        <p:spPr/>
        <p:txBody>
          <a:bodyPr/>
          <a:lstStyle/>
          <a:p>
            <a:fld id="{2593A8B9-527D-49FA-80BB-BD2FBDDA06EB}" type="slidenum">
              <a:rPr lang="en-GB" smtClean="0"/>
              <a:pPr/>
              <a:t>7</a:t>
            </a:fld>
            <a:endParaRPr lang="en-GB" dirty="0"/>
          </a:p>
        </p:txBody>
      </p:sp>
    </p:spTree>
    <p:extLst>
      <p:ext uri="{BB962C8B-B14F-4D97-AF65-F5344CB8AC3E}">
        <p14:creationId xmlns:p14="http://schemas.microsoft.com/office/powerpoint/2010/main" val="985352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Going back to the teapot in the stadium problem, we can see that a teapot in the stadium scene like the Fairy Forest does not present a problem and that the two-level grids are able to eliminate significantly more intersection candidates than the uniform grids.</a:t>
            </a:r>
          </a:p>
        </p:txBody>
      </p:sp>
      <p:sp>
        <p:nvSpPr>
          <p:cNvPr id="4" name="Slide Number Placeholder 3"/>
          <p:cNvSpPr>
            <a:spLocks noGrp="1"/>
          </p:cNvSpPr>
          <p:nvPr>
            <p:ph type="sldNum" sz="quarter" idx="10"/>
          </p:nvPr>
        </p:nvSpPr>
        <p:spPr/>
        <p:txBody>
          <a:bodyPr/>
          <a:lstStyle/>
          <a:p>
            <a:fld id="{2593A8B9-527D-49FA-80BB-BD2FBDDA06EB}" type="slidenum">
              <a:rPr lang="en-GB" smtClean="0"/>
              <a:pPr/>
              <a:t>8</a:t>
            </a:fld>
            <a:endParaRPr lang="en-GB" dirty="0"/>
          </a:p>
        </p:txBody>
      </p:sp>
    </p:spTree>
    <p:extLst>
      <p:ext uri="{BB962C8B-B14F-4D97-AF65-F5344CB8AC3E}">
        <p14:creationId xmlns:p14="http://schemas.microsoft.com/office/powerpoint/2010/main" val="187251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rest of the talk is divided into two parts. We first describe a massively parallel construction algorithm for the two-level grids, thanks to whom we not only preserve the fast build times of uniform grids, but actually improve on them.</a:t>
            </a:r>
            <a:endParaRPr lang="en-US" dirty="0"/>
          </a:p>
        </p:txBody>
      </p:sp>
      <p:sp>
        <p:nvSpPr>
          <p:cNvPr id="4" name="Slide Number Placeholder 3"/>
          <p:cNvSpPr>
            <a:spLocks noGrp="1"/>
          </p:cNvSpPr>
          <p:nvPr>
            <p:ph type="sldNum" sz="quarter" idx="10"/>
          </p:nvPr>
        </p:nvSpPr>
        <p:spPr/>
        <p:txBody>
          <a:bodyPr/>
          <a:lstStyle/>
          <a:p>
            <a:fld id="{2593A8B9-527D-49FA-80BB-BD2FBDDA06EB}" type="slidenum">
              <a:rPr lang="en-GB" smtClean="0"/>
              <a:pPr/>
              <a:t>9</a:t>
            </a:fld>
            <a:endParaRPr lang="en-GB" dirty="0"/>
          </a:p>
        </p:txBody>
      </p:sp>
    </p:spTree>
    <p:extLst>
      <p:ext uri="{BB962C8B-B14F-4D97-AF65-F5344CB8AC3E}">
        <p14:creationId xmlns:p14="http://schemas.microsoft.com/office/powerpoint/2010/main" val="4170278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8" descr="C:\Users\Jonathan\Documents\Work\WorkBackup6April09\BangorWork\Societies\Eurographics\DesignStuff\Eg2011-banner-swirled.png"/>
          <p:cNvPicPr>
            <a:picLocks noChangeAspect="1" noChangeArrowheads="1"/>
          </p:cNvPicPr>
          <p:nvPr userDrawn="1"/>
        </p:nvPicPr>
        <p:blipFill>
          <a:blip r:embed="rId2"/>
          <a:srcRect/>
          <a:stretch>
            <a:fillRect/>
          </a:stretch>
        </p:blipFill>
        <p:spPr bwMode="auto">
          <a:xfrm>
            <a:off x="0" y="1066800"/>
            <a:ext cx="9144000" cy="1524000"/>
          </a:xfrm>
          <a:prstGeom prst="rect">
            <a:avLst/>
          </a:prstGeom>
          <a:noFill/>
        </p:spPr>
      </p:pic>
      <p:sp>
        <p:nvSpPr>
          <p:cNvPr id="2" name="Title 1"/>
          <p:cNvSpPr>
            <a:spLocks noGrp="1"/>
          </p:cNvSpPr>
          <p:nvPr>
            <p:ph type="ctrTitle"/>
          </p:nvPr>
        </p:nvSpPr>
        <p:spPr>
          <a:xfrm>
            <a:off x="685800" y="2130425"/>
            <a:ext cx="7772400" cy="1470025"/>
          </a:xfrm>
          <a:prstGeom prst="rect">
            <a:avLst/>
          </a:prstGeom>
        </p:spPr>
        <p:txBody>
          <a:bodyPr/>
          <a:lstStyle>
            <a:lvl1pPr algn="ctr">
              <a:defRPr>
                <a:solidFill>
                  <a:srgbClr val="796B51"/>
                </a:solidFill>
                <a:latin typeface="Arial Unicode MS"/>
                <a:cs typeface="Arial Unicode M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96B51"/>
                </a:solidFill>
                <a:latin typeface="Arial Unicode MS"/>
                <a:cs typeface="Arial Unicode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descr="C:\Users\Jonathan\Documents\Work\WorkBackup6April09\BangorWork\Societies\Eurographics\Website\test-web\EG2011\images\header_01.jpg"/>
          <p:cNvPicPr>
            <a:picLocks noChangeAspect="1" noChangeArrowheads="1"/>
          </p:cNvPicPr>
          <p:nvPr userDrawn="1"/>
        </p:nvPicPr>
        <p:blipFill>
          <a:blip r:embed="rId3"/>
          <a:srcRect/>
          <a:stretch>
            <a:fillRect/>
          </a:stretch>
        </p:blipFill>
        <p:spPr bwMode="auto">
          <a:xfrm>
            <a:off x="0" y="0"/>
            <a:ext cx="9144000" cy="168965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305800" cy="5867400"/>
          </a:xfrm>
        </p:spPr>
        <p:txBody>
          <a:bodyPr/>
          <a:lstStyle>
            <a:lvl1pPr>
              <a:defRPr>
                <a:latin typeface="Arial Unicode MS"/>
                <a:cs typeface="Arial Unicode MS"/>
              </a:defRPr>
            </a:lvl1pPr>
            <a:lvl2pPr>
              <a:defRPr>
                <a:latin typeface="Arial Unicode MS"/>
                <a:cs typeface="Arial Unicode MS"/>
              </a:defRPr>
            </a:lvl2pPr>
            <a:lvl3pPr>
              <a:defRPr>
                <a:latin typeface="Arial Unicode MS"/>
                <a:cs typeface="Arial Unicode MS"/>
              </a:defRPr>
            </a:lvl3pPr>
            <a:lvl4pPr>
              <a:defRPr>
                <a:latin typeface="Arial Unicode MS"/>
                <a:cs typeface="Arial Unicode MS"/>
              </a:defRPr>
            </a:lvl4pPr>
            <a:lvl5pPr>
              <a:defRPr>
                <a:latin typeface="Arial Unicode MS"/>
                <a:cs typeface="Arial Unicode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descr="C:\Users\Jonathan\Documents\Work\WorkBackup6April09\BangorWork\Societies\Eurographics\DesignStuff\Eg2011-banner-leftpart.png"/>
          <p:cNvPicPr>
            <a:picLocks noChangeAspect="1" noChangeArrowheads="1"/>
          </p:cNvPicPr>
          <p:nvPr userDrawn="1"/>
        </p:nvPicPr>
        <p:blipFill>
          <a:blip r:embed="rId5"/>
          <a:srcRect/>
          <a:stretch>
            <a:fillRect/>
          </a:stretch>
        </p:blipFill>
        <p:spPr bwMode="auto">
          <a:xfrm>
            <a:off x="0" y="1524000"/>
            <a:ext cx="9144000" cy="5334000"/>
          </a:xfrm>
          <a:prstGeom prst="rect">
            <a:avLst/>
          </a:prstGeom>
          <a:noFill/>
        </p:spPr>
      </p:pic>
      <p:pic>
        <p:nvPicPr>
          <p:cNvPr id="1032" name="Picture 8" descr="C:\Users\Jonathan\Documents\Work\WorkBackup6April09\BangorWork\Societies\Eurographics\DesignStuff\Eg2011-banner-swirled.png"/>
          <p:cNvPicPr>
            <a:picLocks noChangeAspect="1" noChangeArrowheads="1"/>
          </p:cNvPicPr>
          <p:nvPr userDrawn="1"/>
        </p:nvPicPr>
        <p:blipFill>
          <a:blip r:embed="rId6"/>
          <a:srcRect/>
          <a:stretch>
            <a:fillRect/>
          </a:stretch>
        </p:blipFill>
        <p:spPr bwMode="auto">
          <a:xfrm>
            <a:off x="0" y="0"/>
            <a:ext cx="9144000" cy="1524000"/>
          </a:xfrm>
          <a:prstGeom prst="rect">
            <a:avLst/>
          </a:prstGeom>
          <a:noFill/>
        </p:spPr>
      </p:pic>
      <p:sp>
        <p:nvSpPr>
          <p:cNvPr id="3" name="Text Placeholder 2"/>
          <p:cNvSpPr>
            <a:spLocks noGrp="1"/>
          </p:cNvSpPr>
          <p:nvPr>
            <p:ph type="body" idx="1"/>
          </p:nvPr>
        </p:nvSpPr>
        <p:spPr>
          <a:xfrm>
            <a:off x="609600" y="838200"/>
            <a:ext cx="8305800" cy="5867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10000"/>
            </a:schemeClr>
          </a:solidFill>
          <a:latin typeface="Arial Unicode MS"/>
          <a:ea typeface="+mn-ea"/>
          <a:cs typeface="Arial Unicode MS"/>
        </a:defRPr>
      </a:lvl1pPr>
      <a:lvl2pPr marL="742950" indent="-285750" algn="l" defTabSz="914400" rtl="0" eaLnBrk="1" latinLnBrk="0" hangingPunct="1">
        <a:spcBef>
          <a:spcPct val="20000"/>
        </a:spcBef>
        <a:buFont typeface="Arial" pitchFamily="34" charset="0"/>
        <a:buChar char="–"/>
        <a:defRPr sz="2800" kern="1200">
          <a:solidFill>
            <a:srgbClr val="796B51"/>
          </a:solidFill>
          <a:latin typeface="Arial Unicode MS"/>
          <a:ea typeface="+mn-ea"/>
          <a:cs typeface="Arial Unicode MS"/>
        </a:defRPr>
      </a:lvl2pPr>
      <a:lvl3pPr marL="1143000" indent="-228600" algn="l" defTabSz="914400" rtl="0" eaLnBrk="1" latinLnBrk="0" hangingPunct="1">
        <a:spcBef>
          <a:spcPct val="20000"/>
        </a:spcBef>
        <a:buFont typeface="Arial" pitchFamily="34" charset="0"/>
        <a:buChar char="•"/>
        <a:defRPr sz="2400" kern="1200">
          <a:solidFill>
            <a:srgbClr val="796B51"/>
          </a:solidFill>
          <a:latin typeface="Arial Unicode MS"/>
          <a:ea typeface="+mn-ea"/>
          <a:cs typeface="Arial Unicode MS"/>
        </a:defRPr>
      </a:lvl3pPr>
      <a:lvl4pPr marL="1600200" indent="-228600" algn="l" defTabSz="914400" rtl="0" eaLnBrk="1" latinLnBrk="0" hangingPunct="1">
        <a:spcBef>
          <a:spcPct val="20000"/>
        </a:spcBef>
        <a:buFont typeface="Arial" pitchFamily="34" charset="0"/>
        <a:buChar char="–"/>
        <a:defRPr sz="2000" kern="1200">
          <a:solidFill>
            <a:srgbClr val="796B51"/>
          </a:solidFill>
          <a:latin typeface="Arial Unicode MS"/>
          <a:ea typeface="+mn-ea"/>
          <a:cs typeface="Arial Unicode MS"/>
        </a:defRPr>
      </a:lvl4pPr>
      <a:lvl5pPr marL="2057400" indent="-228600" algn="l" defTabSz="914400" rtl="0" eaLnBrk="1" latinLnBrk="0" hangingPunct="1">
        <a:spcBef>
          <a:spcPct val="20000"/>
        </a:spcBef>
        <a:buFont typeface="Arial" pitchFamily="34" charset="0"/>
        <a:buChar char="»"/>
        <a:defRPr sz="2000" kern="1200">
          <a:solidFill>
            <a:srgbClr val="796B51"/>
          </a:solidFill>
          <a:latin typeface="Arial Unicode MS"/>
          <a:ea typeface="+mn-ea"/>
          <a:cs typeface="Arial Unicode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en-GB" dirty="0" smtClean="0"/>
              <a:t>Two-Level Grids for Ray Tracing on GPUs</a:t>
            </a:r>
            <a:endParaRPr lang="en-GB" dirty="0"/>
          </a:p>
        </p:txBody>
      </p:sp>
      <p:sp>
        <p:nvSpPr>
          <p:cNvPr id="3" name="Untertitel 2"/>
          <p:cNvSpPr>
            <a:spLocks noGrp="1"/>
          </p:cNvSpPr>
          <p:nvPr>
            <p:ph type="subTitle" idx="1"/>
          </p:nvPr>
        </p:nvSpPr>
        <p:spPr>
          <a:xfrm>
            <a:off x="609600" y="4419600"/>
            <a:ext cx="8382000" cy="1219200"/>
          </a:xfrm>
        </p:spPr>
        <p:txBody>
          <a:bodyPr>
            <a:normAutofit/>
          </a:bodyPr>
          <a:lstStyle/>
          <a:p>
            <a:r>
              <a:rPr lang="en-GB" sz="2800" dirty="0" smtClean="0"/>
              <a:t>Javor Kalojanov, Markus Billeter, Philipp Slusallek</a:t>
            </a:r>
            <a:endParaRPr lang="en-GB" sz="2800" dirty="0"/>
          </a:p>
        </p:txBody>
      </p:sp>
    </p:spTree>
    <p:extLst>
      <p:ext uri="{BB962C8B-B14F-4D97-AF65-F5344CB8AC3E}">
        <p14:creationId xmlns:p14="http://schemas.microsoft.com/office/powerpoint/2010/main" val="4285303602"/>
      </p:ext>
    </p:extLst>
  </p:cSld>
  <p:clrMapOvr>
    <a:masterClrMapping/>
  </p:clrMapOvr>
  <mc:AlternateContent xmlns:mc="http://schemas.openxmlformats.org/markup-compatibility/2006" xmlns:p14="http://schemas.microsoft.com/office/powerpoint/2010/main">
    <mc:Choice Requires="p14">
      <p:transition spd="slow" p14:dur="2000" advTm="10812"/>
    </mc:Choice>
    <mc:Fallback xmlns="">
      <p:transition spd="slow" advTm="108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hteck 26"/>
          <p:cNvSpPr/>
          <p:nvPr/>
        </p:nvSpPr>
        <p:spPr bwMode="auto">
          <a:xfrm>
            <a:off x="5773684" y="1377579"/>
            <a:ext cx="716001" cy="719944"/>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2000" b="1" dirty="0" smtClean="0">
                <a:latin typeface="Constantia" pitchFamily="18" charset="0"/>
              </a:rPr>
              <a:t>0, 3x3</a:t>
            </a:r>
            <a:endParaRPr lang="de-DE" sz="2000" b="1" dirty="0">
              <a:latin typeface="Constantia" pitchFamily="18" charset="0"/>
            </a:endParaRPr>
          </a:p>
        </p:txBody>
      </p:sp>
      <p:sp>
        <p:nvSpPr>
          <p:cNvPr id="2" name="Content Placeholder 1"/>
          <p:cNvSpPr>
            <a:spLocks noGrp="1"/>
          </p:cNvSpPr>
          <p:nvPr>
            <p:ph idx="1"/>
          </p:nvPr>
        </p:nvSpPr>
        <p:spPr/>
        <p:txBody>
          <a:bodyPr/>
          <a:lstStyle/>
          <a:p>
            <a:r>
              <a:rPr lang="en-US" dirty="0" smtClean="0"/>
              <a:t>Data structure</a:t>
            </a:r>
            <a:endParaRPr lang="en-US" dirty="0"/>
          </a:p>
        </p:txBody>
      </p:sp>
      <p:grpSp>
        <p:nvGrpSpPr>
          <p:cNvPr id="3" name="Group 2"/>
          <p:cNvGrpSpPr/>
          <p:nvPr/>
        </p:nvGrpSpPr>
        <p:grpSpPr>
          <a:xfrm>
            <a:off x="5773684" y="1377578"/>
            <a:ext cx="2171868" cy="2159833"/>
            <a:chOff x="5330642" y="2880000"/>
            <a:chExt cx="3240000" cy="3240000"/>
          </a:xfrm>
        </p:grpSpPr>
        <p:grpSp>
          <p:nvGrpSpPr>
            <p:cNvPr id="4" name="Group 3"/>
            <p:cNvGrpSpPr/>
            <p:nvPr/>
          </p:nvGrpSpPr>
          <p:grpSpPr>
            <a:xfrm>
              <a:off x="5691995" y="2882498"/>
              <a:ext cx="2878647" cy="2110589"/>
              <a:chOff x="5691995" y="2882498"/>
              <a:chExt cx="2878647" cy="2110589"/>
            </a:xfrm>
          </p:grpSpPr>
          <p:sp>
            <p:nvSpPr>
              <p:cNvPr id="14" name="Gleichschenkliges Dreieck 129"/>
              <p:cNvSpPr>
                <a:spLocks noChangeArrowheads="1"/>
              </p:cNvSpPr>
              <p:nvPr/>
            </p:nvSpPr>
            <p:spPr bwMode="auto">
              <a:xfrm>
                <a:off x="5691995" y="3240252"/>
                <a:ext cx="414414" cy="300302"/>
              </a:xfrm>
              <a:prstGeom prst="triangle">
                <a:avLst>
                  <a:gd name="adj" fmla="val 48673"/>
                </a:avLst>
              </a:prstGeom>
              <a:solidFill>
                <a:srgbClr val="FFE48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sp>
            <p:nvSpPr>
              <p:cNvPr id="15" name="Gleichschenkliges Dreieck 129"/>
              <p:cNvSpPr>
                <a:spLocks noChangeArrowheads="1"/>
              </p:cNvSpPr>
              <p:nvPr/>
            </p:nvSpPr>
            <p:spPr bwMode="auto">
              <a:xfrm>
                <a:off x="5991640" y="3461119"/>
                <a:ext cx="626449" cy="1531968"/>
              </a:xfrm>
              <a:prstGeom prst="triangle">
                <a:avLst>
                  <a:gd name="adj" fmla="val 26930"/>
                </a:avLst>
              </a:prstGeom>
              <a:solidFill>
                <a:srgbClr val="C4E59F"/>
              </a:solidFill>
              <a:ln w="9525">
                <a:noFill/>
                <a:round/>
                <a:headEnd/>
                <a:tailEnd/>
              </a:ln>
            </p:spPr>
            <p:txBody>
              <a:bodyPr wrap="none">
                <a:prstTxWarp prst="textNoShape">
                  <a:avLst/>
                </a:prstTxWarp>
              </a:bodyPr>
              <a:lstStyle/>
              <a:p>
                <a:endParaRPr lang="de-DE" sz="1600" dirty="0">
                  <a:latin typeface="Constantia" pitchFamily="18" charset="0"/>
                </a:endParaRPr>
              </a:p>
            </p:txBody>
          </p:sp>
          <p:sp>
            <p:nvSpPr>
              <p:cNvPr id="16" name="Gleichschenkliges Dreieck 129"/>
              <p:cNvSpPr>
                <a:spLocks noChangeArrowheads="1"/>
              </p:cNvSpPr>
              <p:nvPr/>
            </p:nvSpPr>
            <p:spPr bwMode="auto">
              <a:xfrm>
                <a:off x="6307038" y="3080120"/>
                <a:ext cx="2096477" cy="761999"/>
              </a:xfrm>
              <a:prstGeom prst="triangle">
                <a:avLst>
                  <a:gd name="adj" fmla="val 560"/>
                </a:avLst>
              </a:prstGeom>
              <a:solidFill>
                <a:schemeClr val="accent2">
                  <a:lumMod val="40000"/>
                  <a:lumOff val="60000"/>
                </a:schemeClr>
              </a:solidFill>
              <a:ln w="9525">
                <a:noFill/>
                <a:round/>
                <a:headEnd/>
                <a:tailEnd/>
              </a:ln>
            </p:spPr>
            <p:txBody>
              <a:bodyPr wrap="none" anchor="ctr" anchorCtr="1">
                <a:prstTxWarp prst="textNoShape">
                  <a:avLst/>
                </a:prstTxWarp>
              </a:bodyPr>
              <a:lstStyle/>
              <a:p>
                <a:endParaRPr lang="de-DE" sz="1600" dirty="0">
                  <a:solidFill>
                    <a:schemeClr val="accent2">
                      <a:lumMod val="20000"/>
                      <a:lumOff val="80000"/>
                    </a:schemeClr>
                  </a:solidFill>
                  <a:latin typeface="Constantia" pitchFamily="18" charset="0"/>
                </a:endParaRPr>
              </a:p>
            </p:txBody>
          </p:sp>
          <p:sp>
            <p:nvSpPr>
              <p:cNvPr id="17" name="Gleichschenkliges Dreieck 129"/>
              <p:cNvSpPr>
                <a:spLocks noChangeArrowheads="1"/>
              </p:cNvSpPr>
              <p:nvPr/>
            </p:nvSpPr>
            <p:spPr bwMode="auto">
              <a:xfrm>
                <a:off x="8045447" y="2882498"/>
                <a:ext cx="525195" cy="428468"/>
              </a:xfrm>
              <a:prstGeom prst="triangle">
                <a:avLst>
                  <a:gd name="adj" fmla="val 48522"/>
                </a:avLst>
              </a:prstGeom>
              <a:solidFill>
                <a:srgbClr val="9BD4F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grpSp>
        <p:sp>
          <p:nvSpPr>
            <p:cNvPr id="5" name="Rechteck 19"/>
            <p:cNvSpPr/>
            <p:nvPr/>
          </p:nvSpPr>
          <p:spPr bwMode="auto">
            <a:xfrm>
              <a:off x="5330642" y="504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17,1x1</a:t>
              </a:r>
              <a:endParaRPr lang="de-DE" sz="2000" dirty="0">
                <a:latin typeface="Constantia" pitchFamily="18" charset="0"/>
              </a:endParaRPr>
            </a:p>
          </p:txBody>
        </p:sp>
        <p:sp>
          <p:nvSpPr>
            <p:cNvPr id="6" name="Rechteck 20"/>
            <p:cNvSpPr>
              <a:spLocks noChangeArrowheads="1"/>
            </p:cNvSpPr>
            <p:nvPr/>
          </p:nvSpPr>
          <p:spPr bwMode="auto">
            <a:xfrm>
              <a:off x="6398776" y="504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18</a:t>
              </a:r>
              <a:r>
                <a:rPr lang="de-DE" sz="2000" dirty="0" smtClean="0">
                  <a:latin typeface="Constantia" pitchFamily="18" charset="0"/>
                </a:rPr>
                <a:t>,1x1</a:t>
              </a:r>
              <a:endParaRPr lang="de-DE" sz="2000" dirty="0">
                <a:latin typeface="Constantia" pitchFamily="18" charset="0"/>
              </a:endParaRPr>
            </a:p>
          </p:txBody>
        </p:sp>
        <p:sp>
          <p:nvSpPr>
            <p:cNvPr id="7" name="Rechteck 21"/>
            <p:cNvSpPr/>
            <p:nvPr/>
          </p:nvSpPr>
          <p:spPr bwMode="auto">
            <a:xfrm>
              <a:off x="7466906" y="504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19</a:t>
              </a:r>
              <a:r>
                <a:rPr lang="de-DE" sz="2000" dirty="0" smtClean="0">
                  <a:latin typeface="Constantia" pitchFamily="18" charset="0"/>
                </a:rPr>
                <a:t>,1x1</a:t>
              </a:r>
              <a:endParaRPr lang="de-DE" sz="2000" dirty="0">
                <a:latin typeface="Constantia" pitchFamily="18" charset="0"/>
              </a:endParaRPr>
            </a:p>
          </p:txBody>
        </p:sp>
        <p:sp>
          <p:nvSpPr>
            <p:cNvPr id="8" name="Rechteck 23"/>
            <p:cNvSpPr/>
            <p:nvPr/>
          </p:nvSpPr>
          <p:spPr bwMode="auto">
            <a:xfrm>
              <a:off x="5330642" y="396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2000" b="1" dirty="0" smtClean="0">
                  <a:latin typeface="Constantia" pitchFamily="18" charset="0"/>
                </a:rPr>
                <a:t>14,1x1</a:t>
              </a:r>
              <a:endParaRPr lang="de-DE" sz="2000" b="1" dirty="0">
                <a:latin typeface="Constantia" pitchFamily="18" charset="0"/>
              </a:endParaRPr>
            </a:p>
          </p:txBody>
        </p:sp>
        <p:sp>
          <p:nvSpPr>
            <p:cNvPr id="9" name="Rechteck 24"/>
            <p:cNvSpPr/>
            <p:nvPr/>
          </p:nvSpPr>
          <p:spPr bwMode="auto">
            <a:xfrm>
              <a:off x="7466906" y="396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16</a:t>
              </a:r>
              <a:r>
                <a:rPr lang="de-DE" sz="2000" dirty="0" smtClean="0">
                  <a:latin typeface="Constantia" pitchFamily="18" charset="0"/>
                </a:rPr>
                <a:t>,1x1</a:t>
              </a:r>
              <a:endParaRPr lang="de-DE" sz="2000" dirty="0">
                <a:latin typeface="Constantia" pitchFamily="18" charset="0"/>
              </a:endParaRPr>
            </a:p>
          </p:txBody>
        </p:sp>
        <p:sp>
          <p:nvSpPr>
            <p:cNvPr id="10" name="Rechteck 26"/>
            <p:cNvSpPr/>
            <p:nvPr/>
          </p:nvSpPr>
          <p:spPr bwMode="auto">
            <a:xfrm>
              <a:off x="5330642" y="288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2000" b="1" dirty="0" smtClean="0">
                  <a:latin typeface="Constantia" pitchFamily="18" charset="0"/>
                </a:rPr>
                <a:t>0, 3x3</a:t>
              </a:r>
              <a:endParaRPr lang="de-DE" sz="2000" b="1" dirty="0">
                <a:latin typeface="Constantia" pitchFamily="18" charset="0"/>
              </a:endParaRPr>
            </a:p>
          </p:txBody>
        </p:sp>
        <p:sp>
          <p:nvSpPr>
            <p:cNvPr id="11" name="Rechteck 27"/>
            <p:cNvSpPr>
              <a:spLocks noChangeArrowheads="1"/>
            </p:cNvSpPr>
            <p:nvPr/>
          </p:nvSpPr>
          <p:spPr bwMode="auto">
            <a:xfrm>
              <a:off x="6398776" y="288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b="1" dirty="0" smtClean="0">
                  <a:latin typeface="Constantia" pitchFamily="18" charset="0"/>
                </a:rPr>
                <a:t>9</a:t>
              </a:r>
              <a:r>
                <a:rPr lang="de-DE" sz="2000" b="1" dirty="0" smtClean="0">
                  <a:latin typeface="Constantia" pitchFamily="18" charset="0"/>
                </a:rPr>
                <a:t>,1x1</a:t>
              </a:r>
              <a:endParaRPr lang="de-DE" sz="2000" b="1" dirty="0">
                <a:latin typeface="Constantia" pitchFamily="18" charset="0"/>
              </a:endParaRPr>
            </a:p>
          </p:txBody>
        </p:sp>
        <p:sp>
          <p:nvSpPr>
            <p:cNvPr id="12" name="Rechteck 28"/>
            <p:cNvSpPr/>
            <p:nvPr/>
          </p:nvSpPr>
          <p:spPr bwMode="auto">
            <a:xfrm>
              <a:off x="7466906" y="288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b="1" dirty="0" smtClean="0">
                  <a:latin typeface="Constantia" pitchFamily="18" charset="0"/>
                </a:rPr>
                <a:t>10</a:t>
              </a:r>
              <a:r>
                <a:rPr lang="de-DE" sz="2000" b="1" dirty="0" smtClean="0">
                  <a:latin typeface="Constantia" pitchFamily="18" charset="0"/>
                </a:rPr>
                <a:t>,2x2</a:t>
              </a:r>
              <a:endParaRPr lang="de-DE" sz="2000" b="1" dirty="0">
                <a:latin typeface="Constantia" pitchFamily="18" charset="0"/>
              </a:endParaRPr>
            </a:p>
          </p:txBody>
        </p:sp>
        <p:sp>
          <p:nvSpPr>
            <p:cNvPr id="13" name="Rechteck 34"/>
            <p:cNvSpPr>
              <a:spLocks noChangeArrowheads="1"/>
            </p:cNvSpPr>
            <p:nvPr/>
          </p:nvSpPr>
          <p:spPr bwMode="auto">
            <a:xfrm>
              <a:off x="6398776" y="396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15</a:t>
              </a:r>
              <a:r>
                <a:rPr lang="de-DE" sz="2000" dirty="0" smtClean="0">
                  <a:latin typeface="Constantia" pitchFamily="18" charset="0"/>
                </a:rPr>
                <a:t>,1x1</a:t>
              </a:r>
              <a:endParaRPr lang="de-DE" sz="2000" dirty="0">
                <a:latin typeface="Constantia" pitchFamily="18" charset="0"/>
              </a:endParaRPr>
            </a:p>
          </p:txBody>
        </p:sp>
      </p:grpSp>
      <p:cxnSp>
        <p:nvCxnSpPr>
          <p:cNvPr id="29" name="Shape 115"/>
          <p:cNvCxnSpPr>
            <a:stCxn id="10" idx="2"/>
            <a:endCxn id="18" idx="0"/>
          </p:cNvCxnSpPr>
          <p:nvPr/>
        </p:nvCxnSpPr>
        <p:spPr bwMode="auto">
          <a:xfrm rot="5400000">
            <a:off x="2494677" y="627396"/>
            <a:ext cx="2166883" cy="5107134"/>
          </a:xfrm>
          <a:prstGeom prst="curvedConnector3">
            <a:avLst>
              <a:gd name="adj1" fmla="val 80477"/>
            </a:avLst>
          </a:prstGeom>
          <a:solidFill>
            <a:schemeClr val="accent1"/>
          </a:solidFill>
          <a:ln w="25400" cap="flat" cmpd="sng" algn="ctr">
            <a:solidFill>
              <a:schemeClr val="bg1">
                <a:lumMod val="10000"/>
              </a:schemeClr>
            </a:solidFill>
            <a:prstDash val="dash"/>
            <a:round/>
            <a:headEnd type="oval" w="med" len="med"/>
            <a:tailEnd type="triangle"/>
          </a:ln>
          <a:effectLst/>
        </p:spPr>
      </p:cxnSp>
      <p:cxnSp>
        <p:nvCxnSpPr>
          <p:cNvPr id="32" name="Shape 179"/>
          <p:cNvCxnSpPr>
            <a:stCxn id="98" idx="2"/>
            <a:endCxn id="103" idx="0"/>
          </p:cNvCxnSpPr>
          <p:nvPr/>
        </p:nvCxnSpPr>
        <p:spPr bwMode="auto">
          <a:xfrm rot="5400000">
            <a:off x="3445874" y="4309693"/>
            <a:ext cx="850046" cy="2166516"/>
          </a:xfrm>
          <a:prstGeom prst="curvedConnector3">
            <a:avLst>
              <a:gd name="adj1" fmla="val 50000"/>
            </a:avLst>
          </a:prstGeom>
          <a:solidFill>
            <a:schemeClr val="accent1"/>
          </a:solidFill>
          <a:ln w="25400" cap="flat" cmpd="sng" algn="ctr">
            <a:solidFill>
              <a:schemeClr val="bg1">
                <a:lumMod val="10000"/>
              </a:schemeClr>
            </a:solidFill>
            <a:prstDash val="dash"/>
            <a:round/>
            <a:headEnd type="oval" w="med" len="med"/>
            <a:tailEnd type="triangle"/>
          </a:ln>
          <a:effectLst/>
        </p:spPr>
      </p:cxnSp>
      <p:sp>
        <p:nvSpPr>
          <p:cNvPr id="96" name="Rechteck 26"/>
          <p:cNvSpPr/>
          <p:nvPr/>
        </p:nvSpPr>
        <p:spPr bwMode="auto">
          <a:xfrm>
            <a:off x="1403201" y="1604855"/>
            <a:ext cx="239835" cy="240000"/>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37" name="TextBox 36"/>
          <p:cNvSpPr txBox="1"/>
          <p:nvPr/>
        </p:nvSpPr>
        <p:spPr>
          <a:xfrm>
            <a:off x="5401331" y="949784"/>
            <a:ext cx="2573154" cy="369332"/>
          </a:xfrm>
          <a:prstGeom prst="rect">
            <a:avLst/>
          </a:prstGeom>
          <a:noFill/>
        </p:spPr>
        <p:txBody>
          <a:bodyPr wrap="square" rtlCol="0">
            <a:spAutoFit/>
          </a:bodyPr>
          <a:lstStyle/>
          <a:p>
            <a:r>
              <a:rPr lang="en-US" b="1" dirty="0" smtClean="0">
                <a:latin typeface="Constantia" pitchFamily="18" charset="0"/>
              </a:rPr>
              <a:t>Top Level Cells:</a:t>
            </a:r>
            <a:endParaRPr lang="en-US" b="1" dirty="0">
              <a:latin typeface="Constantia" pitchFamily="18" charset="0"/>
            </a:endParaRPr>
          </a:p>
        </p:txBody>
      </p:sp>
      <p:grpSp>
        <p:nvGrpSpPr>
          <p:cNvPr id="94" name="Group 93"/>
          <p:cNvGrpSpPr/>
          <p:nvPr/>
        </p:nvGrpSpPr>
        <p:grpSpPr>
          <a:xfrm>
            <a:off x="415713" y="3631219"/>
            <a:ext cx="8709679" cy="1333169"/>
            <a:chOff x="-272441" y="757013"/>
            <a:chExt cx="9025263" cy="1400974"/>
          </a:xfrm>
        </p:grpSpPr>
        <p:sp>
          <p:nvSpPr>
            <p:cNvPr id="18" name="Rechteck 19"/>
            <p:cNvSpPr/>
            <p:nvPr/>
          </p:nvSpPr>
          <p:spPr bwMode="auto">
            <a:xfrm>
              <a:off x="-53102" y="1422403"/>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4400" dirty="0">
                <a:latin typeface="Constantia" pitchFamily="18" charset="0"/>
              </a:endParaRPr>
            </a:p>
          </p:txBody>
        </p:sp>
        <p:sp>
          <p:nvSpPr>
            <p:cNvPr id="19" name="Rechteck 19"/>
            <p:cNvSpPr/>
            <p:nvPr/>
          </p:nvSpPr>
          <p:spPr bwMode="auto">
            <a:xfrm>
              <a:off x="770017"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4400" dirty="0">
                <a:latin typeface="Constantia" pitchFamily="18" charset="0"/>
              </a:endParaRPr>
            </a:p>
          </p:txBody>
        </p:sp>
        <p:sp>
          <p:nvSpPr>
            <p:cNvPr id="20" name="Rechteck 19"/>
            <p:cNvSpPr/>
            <p:nvPr/>
          </p:nvSpPr>
          <p:spPr bwMode="auto">
            <a:xfrm>
              <a:off x="1593135"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[0,1)</a:t>
              </a:r>
              <a:endParaRPr lang="de-DE" sz="2800" dirty="0">
                <a:latin typeface="Constantia" pitchFamily="18" charset="0"/>
              </a:endParaRPr>
            </a:p>
          </p:txBody>
        </p:sp>
        <p:sp>
          <p:nvSpPr>
            <p:cNvPr id="21" name="Rechteck 19"/>
            <p:cNvSpPr/>
            <p:nvPr/>
          </p:nvSpPr>
          <p:spPr bwMode="auto">
            <a:xfrm>
              <a:off x="2389701"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22" name="Rechteck 19"/>
            <p:cNvSpPr/>
            <p:nvPr/>
          </p:nvSpPr>
          <p:spPr bwMode="auto">
            <a:xfrm>
              <a:off x="3212819" y="1422400"/>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[1,2)</a:t>
              </a:r>
              <a:endParaRPr lang="de-DE" sz="2800" dirty="0">
                <a:latin typeface="Constantia" pitchFamily="18" charset="0"/>
              </a:endParaRPr>
            </a:p>
          </p:txBody>
        </p:sp>
        <p:sp>
          <p:nvSpPr>
            <p:cNvPr id="23" name="Rechteck 19"/>
            <p:cNvSpPr/>
            <p:nvPr/>
          </p:nvSpPr>
          <p:spPr bwMode="auto">
            <a:xfrm>
              <a:off x="4009387"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[2,5)</a:t>
              </a:r>
              <a:endParaRPr lang="de-DE" sz="2800" dirty="0">
                <a:latin typeface="Constantia" pitchFamily="18" charset="0"/>
              </a:endParaRPr>
            </a:p>
          </p:txBody>
        </p:sp>
        <p:sp>
          <p:nvSpPr>
            <p:cNvPr id="24" name="Rechteck 19"/>
            <p:cNvSpPr/>
            <p:nvPr/>
          </p:nvSpPr>
          <p:spPr bwMode="auto">
            <a:xfrm>
              <a:off x="4805953"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25" name="Rechteck 19"/>
            <p:cNvSpPr/>
            <p:nvPr/>
          </p:nvSpPr>
          <p:spPr bwMode="auto">
            <a:xfrm>
              <a:off x="5602520"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26" name="Rechteck 19"/>
            <p:cNvSpPr/>
            <p:nvPr/>
          </p:nvSpPr>
          <p:spPr bwMode="auto">
            <a:xfrm>
              <a:off x="6399088"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[5,7)</a:t>
              </a:r>
              <a:endParaRPr lang="de-DE" sz="2800" dirty="0">
                <a:latin typeface="Constantia" pitchFamily="18" charset="0"/>
              </a:endParaRPr>
            </a:p>
          </p:txBody>
        </p:sp>
        <p:sp>
          <p:nvSpPr>
            <p:cNvPr id="27" name="Rechteck 19"/>
            <p:cNvSpPr/>
            <p:nvPr/>
          </p:nvSpPr>
          <p:spPr bwMode="auto">
            <a:xfrm>
              <a:off x="7195654" y="1422400"/>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[7,8)</a:t>
              </a:r>
              <a:endParaRPr lang="de-DE" sz="2800" dirty="0">
                <a:latin typeface="Constantia" pitchFamily="18" charset="0"/>
              </a:endParaRPr>
            </a:p>
          </p:txBody>
        </p:sp>
        <p:sp>
          <p:nvSpPr>
            <p:cNvPr id="36" name="TextBox 35"/>
            <p:cNvSpPr txBox="1"/>
            <p:nvPr/>
          </p:nvSpPr>
          <p:spPr>
            <a:xfrm>
              <a:off x="-272441" y="757013"/>
              <a:ext cx="1831829" cy="435825"/>
            </a:xfrm>
            <a:prstGeom prst="rect">
              <a:avLst/>
            </a:prstGeom>
            <a:noFill/>
          </p:spPr>
          <p:txBody>
            <a:bodyPr wrap="square" rtlCol="0">
              <a:spAutoFit/>
            </a:bodyPr>
            <a:lstStyle/>
            <a:p>
              <a:r>
                <a:rPr lang="en-US" b="1" dirty="0" smtClean="0">
                  <a:latin typeface="Constantia" pitchFamily="18" charset="0"/>
                </a:rPr>
                <a:t>Leaf Array:</a:t>
              </a:r>
              <a:endParaRPr lang="en-US" b="1" dirty="0">
                <a:latin typeface="Constantia" pitchFamily="18" charset="0"/>
              </a:endParaRPr>
            </a:p>
          </p:txBody>
        </p:sp>
        <p:grpSp>
          <p:nvGrpSpPr>
            <p:cNvPr id="38" name="Group 37"/>
            <p:cNvGrpSpPr/>
            <p:nvPr/>
          </p:nvGrpSpPr>
          <p:grpSpPr>
            <a:xfrm>
              <a:off x="8157543" y="2014198"/>
              <a:ext cx="595279" cy="143785"/>
              <a:chOff x="8157543" y="2014198"/>
              <a:chExt cx="595279" cy="143785"/>
            </a:xfrm>
          </p:grpSpPr>
          <p:sp>
            <p:nvSpPr>
              <p:cNvPr id="39" name="Oval 38"/>
              <p:cNvSpPr/>
              <p:nvPr/>
            </p:nvSpPr>
            <p:spPr bwMode="auto">
              <a:xfrm>
                <a:off x="8157543" y="2014199"/>
                <a:ext cx="152360" cy="1437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endParaRPr>
              </a:p>
            </p:txBody>
          </p:sp>
          <p:sp>
            <p:nvSpPr>
              <p:cNvPr id="40" name="Oval 39"/>
              <p:cNvSpPr/>
              <p:nvPr/>
            </p:nvSpPr>
            <p:spPr bwMode="auto">
              <a:xfrm>
                <a:off x="8386199" y="2014198"/>
                <a:ext cx="152360" cy="1437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endParaRPr>
              </a:p>
            </p:txBody>
          </p:sp>
          <p:sp>
            <p:nvSpPr>
              <p:cNvPr id="41" name="Oval 40"/>
              <p:cNvSpPr/>
              <p:nvPr/>
            </p:nvSpPr>
            <p:spPr bwMode="auto">
              <a:xfrm>
                <a:off x="8600462" y="2014198"/>
                <a:ext cx="152360" cy="1437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endParaRPr>
              </a:p>
            </p:txBody>
          </p:sp>
        </p:grpSp>
      </p:grpSp>
      <p:grpSp>
        <p:nvGrpSpPr>
          <p:cNvPr id="42" name="Group 41"/>
          <p:cNvGrpSpPr/>
          <p:nvPr/>
        </p:nvGrpSpPr>
        <p:grpSpPr>
          <a:xfrm>
            <a:off x="924203" y="1364855"/>
            <a:ext cx="2158514" cy="2160000"/>
            <a:chOff x="573359" y="2880000"/>
            <a:chExt cx="3240000" cy="3240000"/>
          </a:xfrm>
        </p:grpSpPr>
        <p:grpSp>
          <p:nvGrpSpPr>
            <p:cNvPr id="43" name="Group 42"/>
            <p:cNvGrpSpPr/>
            <p:nvPr/>
          </p:nvGrpSpPr>
          <p:grpSpPr>
            <a:xfrm>
              <a:off x="1000919" y="2936017"/>
              <a:ext cx="2797635" cy="2057070"/>
              <a:chOff x="1000919" y="2936017"/>
              <a:chExt cx="2797635" cy="2057070"/>
            </a:xfrm>
          </p:grpSpPr>
          <p:sp>
            <p:nvSpPr>
              <p:cNvPr id="63" name="Gleichschenkliges Dreieck 129"/>
              <p:cNvSpPr>
                <a:spLocks noChangeArrowheads="1"/>
              </p:cNvSpPr>
              <p:nvPr/>
            </p:nvSpPr>
            <p:spPr bwMode="auto">
              <a:xfrm>
                <a:off x="1587820" y="3034052"/>
                <a:ext cx="2096477" cy="761999"/>
              </a:xfrm>
              <a:prstGeom prst="triangle">
                <a:avLst>
                  <a:gd name="adj" fmla="val 560"/>
                </a:avLst>
              </a:prstGeom>
              <a:solidFill>
                <a:schemeClr val="accent2"/>
              </a:solidFill>
              <a:ln w="9525">
                <a:noFill/>
                <a:round/>
                <a:headEnd/>
                <a:tailEnd/>
              </a:ln>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64" name="Gleichschenkliges Dreieck 129"/>
              <p:cNvSpPr>
                <a:spLocks noChangeArrowheads="1"/>
              </p:cNvSpPr>
              <p:nvPr/>
            </p:nvSpPr>
            <p:spPr bwMode="auto">
              <a:xfrm>
                <a:off x="1302854" y="3461119"/>
                <a:ext cx="626449" cy="1531968"/>
              </a:xfrm>
              <a:prstGeom prst="triangle">
                <a:avLst>
                  <a:gd name="adj" fmla="val 26930"/>
                </a:avLst>
              </a:prstGeom>
              <a:solidFill>
                <a:srgbClr val="92D050"/>
              </a:solidFill>
              <a:ln w="9525">
                <a:noFill/>
                <a:round/>
                <a:headEnd/>
                <a:tailEnd/>
              </a:ln>
            </p:spPr>
            <p:txBody>
              <a:bodyPr wrap="none">
                <a:prstTxWarp prst="textNoShape">
                  <a:avLst/>
                </a:prstTxWarp>
              </a:bodyPr>
              <a:lstStyle/>
              <a:p>
                <a:r>
                  <a:rPr lang="de-DE" dirty="0" smtClean="0">
                    <a:latin typeface="Constantia" pitchFamily="18" charset="0"/>
                  </a:rPr>
                  <a:t>B</a:t>
                </a:r>
                <a:endParaRPr lang="de-DE" dirty="0">
                  <a:latin typeface="Constantia" pitchFamily="18" charset="0"/>
                </a:endParaRPr>
              </a:p>
            </p:txBody>
          </p:sp>
          <p:sp>
            <p:nvSpPr>
              <p:cNvPr id="65" name="Gleichschenkliges Dreieck 129"/>
              <p:cNvSpPr>
                <a:spLocks noChangeArrowheads="1"/>
              </p:cNvSpPr>
              <p:nvPr/>
            </p:nvSpPr>
            <p:spPr bwMode="auto">
              <a:xfrm>
                <a:off x="1000919" y="3270100"/>
                <a:ext cx="414414" cy="300302"/>
              </a:xfrm>
              <a:prstGeom prst="triangle">
                <a:avLst>
                  <a:gd name="adj" fmla="val 48673"/>
                </a:avLst>
              </a:prstGeom>
              <a:solidFill>
                <a:srgbClr val="FFC000"/>
              </a:solidFill>
              <a:ln w="9525">
                <a:noFill/>
                <a:round/>
                <a:headEnd/>
                <a:tailEnd/>
              </a:ln>
            </p:spPr>
            <p:txBody>
              <a:bodyPr wrap="square" anchor="ctr" anchorCtr="1">
                <a:prstTxWarp prst="textNoShape">
                  <a:avLst/>
                </a:prstTxWarp>
                <a:noAutofit/>
              </a:bodyPr>
              <a:lstStyle/>
              <a:p>
                <a:r>
                  <a:rPr lang="de-DE" dirty="0">
                    <a:latin typeface="Constantia" pitchFamily="18" charset="0"/>
                  </a:rPr>
                  <a:t>A</a:t>
                </a:r>
              </a:p>
            </p:txBody>
          </p:sp>
          <p:sp>
            <p:nvSpPr>
              <p:cNvPr id="66" name="Gleichschenkliges Dreieck 129"/>
              <p:cNvSpPr>
                <a:spLocks noChangeArrowheads="1"/>
              </p:cNvSpPr>
              <p:nvPr/>
            </p:nvSpPr>
            <p:spPr bwMode="auto">
              <a:xfrm>
                <a:off x="3273359" y="2936017"/>
                <a:ext cx="525195" cy="428468"/>
              </a:xfrm>
              <a:prstGeom prst="triangle">
                <a:avLst>
                  <a:gd name="adj" fmla="val 48522"/>
                </a:avLst>
              </a:prstGeom>
              <a:solidFill>
                <a:srgbClr val="0070C0"/>
              </a:solidFill>
              <a:ln w="9525">
                <a:noFill/>
                <a:round/>
                <a:headEnd/>
                <a:tailEnd/>
              </a:ln>
            </p:spPr>
            <p:txBody>
              <a:bodyPr wrap="square" anchor="ctr" anchorCtr="1">
                <a:prstTxWarp prst="textNoShape">
                  <a:avLst/>
                </a:prstTxWarp>
                <a:noAutofit/>
              </a:bodyPr>
              <a:lstStyle/>
              <a:p>
                <a:r>
                  <a:rPr lang="de-DE" dirty="0" smtClean="0">
                    <a:solidFill>
                      <a:schemeClr val="accent3"/>
                    </a:solidFill>
                    <a:latin typeface="Constantia" pitchFamily="18" charset="0"/>
                  </a:rPr>
                  <a:t>D</a:t>
                </a:r>
                <a:endParaRPr lang="de-DE" dirty="0">
                  <a:solidFill>
                    <a:schemeClr val="accent3"/>
                  </a:solidFill>
                  <a:latin typeface="Constantia" pitchFamily="18" charset="0"/>
                </a:endParaRPr>
              </a:p>
            </p:txBody>
          </p:sp>
        </p:grpSp>
        <p:sp>
          <p:nvSpPr>
            <p:cNvPr id="44" name="Rechteck 19"/>
            <p:cNvSpPr/>
            <p:nvPr/>
          </p:nvSpPr>
          <p:spPr bwMode="auto">
            <a:xfrm>
              <a:off x="573359" y="5040000"/>
              <a:ext cx="1080000" cy="108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45" name="Rechteck 20"/>
            <p:cNvSpPr>
              <a:spLocks noChangeArrowheads="1"/>
            </p:cNvSpPr>
            <p:nvPr/>
          </p:nvSpPr>
          <p:spPr bwMode="auto">
            <a:xfrm>
              <a:off x="1654845" y="5040000"/>
              <a:ext cx="1080000" cy="1080000"/>
            </a:xfrm>
            <a:prstGeom prst="rect">
              <a:avLst/>
            </a:prstGeom>
            <a:noFill/>
            <a:ln w="9525">
              <a:solidFill>
                <a:schemeClr val="tx1"/>
              </a:solidFill>
              <a:round/>
              <a:headEnd/>
              <a:tailEnd/>
            </a:ln>
          </p:spPr>
          <p:txBody>
            <a:bodyPr wrap="none">
              <a:prstTxWarp prst="textNoShape">
                <a:avLst/>
              </a:prstTxWarp>
            </a:bodyPr>
            <a:lstStyle/>
            <a:p>
              <a:endParaRPr lang="de-DE" dirty="0">
                <a:latin typeface="Constantia" pitchFamily="18" charset="0"/>
              </a:endParaRPr>
            </a:p>
          </p:txBody>
        </p:sp>
        <p:sp>
          <p:nvSpPr>
            <p:cNvPr id="46" name="Rechteck 21"/>
            <p:cNvSpPr/>
            <p:nvPr/>
          </p:nvSpPr>
          <p:spPr bwMode="auto">
            <a:xfrm>
              <a:off x="2733359" y="5040000"/>
              <a:ext cx="1080000" cy="108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47" name="Rechteck 23"/>
            <p:cNvSpPr/>
            <p:nvPr/>
          </p:nvSpPr>
          <p:spPr bwMode="auto">
            <a:xfrm>
              <a:off x="573359" y="3960000"/>
              <a:ext cx="1080000" cy="108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48" name="Rechteck 24"/>
            <p:cNvSpPr/>
            <p:nvPr/>
          </p:nvSpPr>
          <p:spPr bwMode="auto">
            <a:xfrm>
              <a:off x="2733359" y="3960000"/>
              <a:ext cx="1080000" cy="108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49" name="Rechteck 26"/>
            <p:cNvSpPr/>
            <p:nvPr/>
          </p:nvSpPr>
          <p:spPr bwMode="auto">
            <a:xfrm>
              <a:off x="573359" y="2880000"/>
              <a:ext cx="359999" cy="360001"/>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50" name="Rechteck 27"/>
            <p:cNvSpPr>
              <a:spLocks noChangeArrowheads="1"/>
            </p:cNvSpPr>
            <p:nvPr/>
          </p:nvSpPr>
          <p:spPr bwMode="auto">
            <a:xfrm>
              <a:off x="1654845" y="2880000"/>
              <a:ext cx="1080000" cy="1080000"/>
            </a:xfrm>
            <a:prstGeom prst="rect">
              <a:avLst/>
            </a:prstGeom>
            <a:noFill/>
            <a:ln w="9525">
              <a:solidFill>
                <a:schemeClr val="tx1"/>
              </a:solidFill>
              <a:round/>
              <a:headEnd/>
              <a:tailEnd/>
            </a:ln>
          </p:spPr>
          <p:txBody>
            <a:bodyPr wrap="none">
              <a:prstTxWarp prst="textNoShape">
                <a:avLst/>
              </a:prstTxWarp>
            </a:bodyPr>
            <a:lstStyle/>
            <a:p>
              <a:endParaRPr lang="de-DE" dirty="0">
                <a:latin typeface="Constantia" pitchFamily="18" charset="0"/>
              </a:endParaRPr>
            </a:p>
          </p:txBody>
        </p:sp>
        <p:sp>
          <p:nvSpPr>
            <p:cNvPr id="51" name="Rechteck 28"/>
            <p:cNvSpPr/>
            <p:nvPr/>
          </p:nvSpPr>
          <p:spPr bwMode="auto">
            <a:xfrm>
              <a:off x="2733359" y="2880000"/>
              <a:ext cx="540000" cy="54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52" name="Rechteck 34"/>
            <p:cNvSpPr>
              <a:spLocks noChangeArrowheads="1"/>
            </p:cNvSpPr>
            <p:nvPr/>
          </p:nvSpPr>
          <p:spPr bwMode="auto">
            <a:xfrm>
              <a:off x="1654845" y="3960000"/>
              <a:ext cx="1080000" cy="1080000"/>
            </a:xfrm>
            <a:prstGeom prst="rect">
              <a:avLst/>
            </a:prstGeom>
            <a:noFill/>
            <a:ln w="9525">
              <a:solidFill>
                <a:schemeClr val="tx1"/>
              </a:solidFill>
              <a:round/>
              <a:headEnd/>
              <a:tailEnd/>
            </a:ln>
          </p:spPr>
          <p:txBody>
            <a:bodyPr wrap="none">
              <a:prstTxWarp prst="textNoShape">
                <a:avLst/>
              </a:prstTxWarp>
            </a:bodyPr>
            <a:lstStyle/>
            <a:p>
              <a:endParaRPr lang="de-DE" dirty="0">
                <a:latin typeface="Constantia" pitchFamily="18" charset="0"/>
              </a:endParaRPr>
            </a:p>
          </p:txBody>
        </p:sp>
        <p:sp>
          <p:nvSpPr>
            <p:cNvPr id="53" name="Rechteck 26"/>
            <p:cNvSpPr/>
            <p:nvPr/>
          </p:nvSpPr>
          <p:spPr bwMode="auto">
            <a:xfrm>
              <a:off x="933359" y="2880251"/>
              <a:ext cx="360000" cy="36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54" name="Rechteck 26"/>
            <p:cNvSpPr/>
            <p:nvPr/>
          </p:nvSpPr>
          <p:spPr bwMode="auto">
            <a:xfrm>
              <a:off x="1293359" y="2880251"/>
              <a:ext cx="360000" cy="36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55" name="Rechteck 26"/>
            <p:cNvSpPr/>
            <p:nvPr/>
          </p:nvSpPr>
          <p:spPr bwMode="auto">
            <a:xfrm>
              <a:off x="573359" y="3240251"/>
              <a:ext cx="360000" cy="36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56" name="Rechteck 26"/>
            <p:cNvSpPr/>
            <p:nvPr/>
          </p:nvSpPr>
          <p:spPr bwMode="auto">
            <a:xfrm>
              <a:off x="1293359" y="3240251"/>
              <a:ext cx="360000" cy="36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57" name="Rechteck 26"/>
            <p:cNvSpPr/>
            <p:nvPr/>
          </p:nvSpPr>
          <p:spPr bwMode="auto">
            <a:xfrm>
              <a:off x="933359" y="3240251"/>
              <a:ext cx="360000" cy="36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58" name="Rechteck 26"/>
            <p:cNvSpPr/>
            <p:nvPr/>
          </p:nvSpPr>
          <p:spPr bwMode="auto">
            <a:xfrm>
              <a:off x="933359" y="3600251"/>
              <a:ext cx="360000" cy="36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59" name="Rechteck 26"/>
            <p:cNvSpPr/>
            <p:nvPr/>
          </p:nvSpPr>
          <p:spPr bwMode="auto">
            <a:xfrm>
              <a:off x="573359" y="3600251"/>
              <a:ext cx="360000" cy="36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60" name="Rechteck 26"/>
            <p:cNvSpPr/>
            <p:nvPr/>
          </p:nvSpPr>
          <p:spPr bwMode="auto">
            <a:xfrm>
              <a:off x="1293359" y="3600251"/>
              <a:ext cx="360000" cy="36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61" name="Rechteck 28"/>
            <p:cNvSpPr/>
            <p:nvPr/>
          </p:nvSpPr>
          <p:spPr bwMode="auto">
            <a:xfrm>
              <a:off x="3273359" y="2880251"/>
              <a:ext cx="540000" cy="54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62" name="Rechteck 28"/>
            <p:cNvSpPr/>
            <p:nvPr/>
          </p:nvSpPr>
          <p:spPr bwMode="auto">
            <a:xfrm>
              <a:off x="3273359" y="3420251"/>
              <a:ext cx="540000" cy="54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grpSp>
      <p:grpSp>
        <p:nvGrpSpPr>
          <p:cNvPr id="95" name="Group 94"/>
          <p:cNvGrpSpPr/>
          <p:nvPr/>
        </p:nvGrpSpPr>
        <p:grpSpPr>
          <a:xfrm>
            <a:off x="451916" y="5482534"/>
            <a:ext cx="8478300" cy="830215"/>
            <a:chOff x="504991" y="0"/>
            <a:chExt cx="8478300" cy="830215"/>
          </a:xfrm>
        </p:grpSpPr>
        <p:sp>
          <p:nvSpPr>
            <p:cNvPr id="35" name="TextBox 34"/>
            <p:cNvSpPr txBox="1"/>
            <p:nvPr/>
          </p:nvSpPr>
          <p:spPr>
            <a:xfrm>
              <a:off x="504991" y="0"/>
              <a:ext cx="1702045" cy="779316"/>
            </a:xfrm>
            <a:prstGeom prst="rect">
              <a:avLst/>
            </a:prstGeom>
            <a:noFill/>
          </p:spPr>
          <p:txBody>
            <a:bodyPr wrap="square" rtlCol="0">
              <a:spAutoFit/>
            </a:bodyPr>
            <a:lstStyle/>
            <a:p>
              <a:r>
                <a:rPr lang="en-US" b="1" dirty="0" smtClean="0">
                  <a:latin typeface="Constantia" pitchFamily="18" charset="0"/>
                </a:rPr>
                <a:t>Reference Array:</a:t>
              </a:r>
              <a:endParaRPr lang="en-US" b="1" dirty="0">
                <a:latin typeface="Constantia" pitchFamily="18" charset="0"/>
              </a:endParaRPr>
            </a:p>
          </p:txBody>
        </p:sp>
        <p:grpSp>
          <p:nvGrpSpPr>
            <p:cNvPr id="67" name="Group 66"/>
            <p:cNvGrpSpPr/>
            <p:nvPr/>
          </p:nvGrpSpPr>
          <p:grpSpPr>
            <a:xfrm>
              <a:off x="1401033" y="334916"/>
              <a:ext cx="7582258" cy="495299"/>
              <a:chOff x="1702044" y="179393"/>
              <a:chExt cx="7582258" cy="495299"/>
            </a:xfrm>
          </p:grpSpPr>
          <p:sp>
            <p:nvSpPr>
              <p:cNvPr id="68" name="Rechteck 19"/>
              <p:cNvSpPr/>
              <p:nvPr/>
            </p:nvSpPr>
            <p:spPr bwMode="auto">
              <a:xfrm>
                <a:off x="5164902" y="179828"/>
                <a:ext cx="590157" cy="49486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6</a:t>
                </a:r>
                <a:endParaRPr lang="de-DE" sz="1400" dirty="0">
                  <a:latin typeface="Constantia" pitchFamily="18" charset="0"/>
                </a:endParaRPr>
              </a:p>
            </p:txBody>
          </p:sp>
          <p:sp>
            <p:nvSpPr>
              <p:cNvPr id="69" name="Rechteck 19"/>
              <p:cNvSpPr/>
              <p:nvPr/>
            </p:nvSpPr>
            <p:spPr bwMode="auto">
              <a:xfrm>
                <a:off x="1702044" y="179393"/>
                <a:ext cx="590157" cy="49529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0</a:t>
                </a:r>
                <a:endParaRPr lang="de-DE" dirty="0">
                  <a:latin typeface="Constantia" pitchFamily="18" charset="0"/>
                </a:endParaRPr>
              </a:p>
            </p:txBody>
          </p:sp>
          <p:sp>
            <p:nvSpPr>
              <p:cNvPr id="70" name="Rechteck 19"/>
              <p:cNvSpPr/>
              <p:nvPr/>
            </p:nvSpPr>
            <p:spPr bwMode="auto">
              <a:xfrm>
                <a:off x="2273164" y="179393"/>
                <a:ext cx="590157" cy="49529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1</a:t>
                </a:r>
                <a:endParaRPr lang="de-DE" dirty="0">
                  <a:latin typeface="Constantia" pitchFamily="18" charset="0"/>
                </a:endParaRPr>
              </a:p>
            </p:txBody>
          </p:sp>
          <p:sp>
            <p:nvSpPr>
              <p:cNvPr id="71" name="Rechteck 19"/>
              <p:cNvSpPr/>
              <p:nvPr/>
            </p:nvSpPr>
            <p:spPr bwMode="auto">
              <a:xfrm>
                <a:off x="2844284" y="179393"/>
                <a:ext cx="590157" cy="49529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2</a:t>
                </a:r>
                <a:endParaRPr lang="de-DE" sz="1400" dirty="0">
                  <a:latin typeface="Constantia" pitchFamily="18" charset="0"/>
                </a:endParaRPr>
              </a:p>
            </p:txBody>
          </p:sp>
          <p:sp>
            <p:nvSpPr>
              <p:cNvPr id="72" name="Rechteck 19"/>
              <p:cNvSpPr/>
              <p:nvPr/>
            </p:nvSpPr>
            <p:spPr bwMode="auto">
              <a:xfrm>
                <a:off x="3415404" y="179393"/>
                <a:ext cx="590157" cy="49529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3</a:t>
                </a:r>
                <a:endParaRPr lang="de-DE" sz="1400" dirty="0">
                  <a:latin typeface="Constantia" pitchFamily="18" charset="0"/>
                </a:endParaRPr>
              </a:p>
            </p:txBody>
          </p:sp>
          <p:sp>
            <p:nvSpPr>
              <p:cNvPr id="73" name="Rechteck 19"/>
              <p:cNvSpPr/>
              <p:nvPr/>
            </p:nvSpPr>
            <p:spPr bwMode="auto">
              <a:xfrm>
                <a:off x="3986524" y="179393"/>
                <a:ext cx="590157" cy="49529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4</a:t>
                </a:r>
                <a:endParaRPr lang="de-DE" sz="1400" dirty="0">
                  <a:latin typeface="Constantia" pitchFamily="18" charset="0"/>
                </a:endParaRPr>
              </a:p>
            </p:txBody>
          </p:sp>
          <p:sp>
            <p:nvSpPr>
              <p:cNvPr id="74" name="Rechteck 19"/>
              <p:cNvSpPr/>
              <p:nvPr/>
            </p:nvSpPr>
            <p:spPr bwMode="auto">
              <a:xfrm>
                <a:off x="1981763" y="273528"/>
                <a:ext cx="228448" cy="30956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a:solidFill>
                      <a:schemeClr val="accent2">
                        <a:lumMod val="20000"/>
                        <a:lumOff val="80000"/>
                      </a:schemeClr>
                    </a:solidFill>
                    <a:latin typeface="Constantia" pitchFamily="18" charset="0"/>
                  </a:rPr>
                  <a:t>C</a:t>
                </a:r>
              </a:p>
            </p:txBody>
          </p:sp>
          <p:sp>
            <p:nvSpPr>
              <p:cNvPr id="75" name="Rechteck 19"/>
              <p:cNvSpPr/>
              <p:nvPr/>
            </p:nvSpPr>
            <p:spPr bwMode="auto">
              <a:xfrm>
                <a:off x="4281603" y="259410"/>
                <a:ext cx="228448" cy="30956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76" name="Rechteck 19"/>
              <p:cNvSpPr/>
              <p:nvPr/>
            </p:nvSpPr>
            <p:spPr bwMode="auto">
              <a:xfrm>
                <a:off x="3672398" y="260361"/>
                <a:ext cx="228448" cy="30956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77" name="Rechteck 19"/>
              <p:cNvSpPr/>
              <p:nvPr/>
            </p:nvSpPr>
            <p:spPr bwMode="auto">
              <a:xfrm>
                <a:off x="7513102" y="179828"/>
                <a:ext cx="590400" cy="49486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10</a:t>
                </a:r>
                <a:endParaRPr lang="de-DE" sz="1400" dirty="0">
                  <a:latin typeface="Constantia" pitchFamily="18" charset="0"/>
                </a:endParaRPr>
              </a:p>
            </p:txBody>
          </p:sp>
          <p:sp>
            <p:nvSpPr>
              <p:cNvPr id="78" name="Rechteck 19"/>
              <p:cNvSpPr/>
              <p:nvPr/>
            </p:nvSpPr>
            <p:spPr bwMode="auto">
              <a:xfrm>
                <a:off x="4577074" y="179393"/>
                <a:ext cx="590157" cy="49529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5</a:t>
                </a:r>
                <a:endParaRPr lang="de-DE" sz="1400" dirty="0">
                  <a:latin typeface="Constantia" pitchFamily="18" charset="0"/>
                </a:endParaRPr>
              </a:p>
            </p:txBody>
          </p:sp>
          <p:sp>
            <p:nvSpPr>
              <p:cNvPr id="79" name="Rechteck 19"/>
              <p:cNvSpPr/>
              <p:nvPr/>
            </p:nvSpPr>
            <p:spPr bwMode="auto">
              <a:xfrm>
                <a:off x="2538329" y="272261"/>
                <a:ext cx="228448" cy="30956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A</a:t>
                </a:r>
                <a:endParaRPr lang="de-DE" dirty="0">
                  <a:solidFill>
                    <a:schemeClr val="tx2"/>
                  </a:solidFill>
                  <a:latin typeface="Constantia" pitchFamily="18" charset="0"/>
                </a:endParaRPr>
              </a:p>
            </p:txBody>
          </p:sp>
          <p:sp>
            <p:nvSpPr>
              <p:cNvPr id="80" name="Rechteck 19"/>
              <p:cNvSpPr/>
              <p:nvPr/>
            </p:nvSpPr>
            <p:spPr bwMode="auto">
              <a:xfrm>
                <a:off x="5752731" y="179393"/>
                <a:ext cx="590157" cy="49529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7</a:t>
                </a:r>
                <a:endParaRPr lang="de-DE" sz="1400" dirty="0">
                  <a:latin typeface="Constantia" pitchFamily="18" charset="0"/>
                </a:endParaRPr>
              </a:p>
            </p:txBody>
          </p:sp>
          <p:sp>
            <p:nvSpPr>
              <p:cNvPr id="81" name="Rechteck 19"/>
              <p:cNvSpPr/>
              <p:nvPr/>
            </p:nvSpPr>
            <p:spPr bwMode="auto">
              <a:xfrm>
                <a:off x="6340560" y="179828"/>
                <a:ext cx="590157" cy="494864"/>
              </a:xfrm>
              <a:prstGeom prst="rect">
                <a:avLst/>
              </a:prstGeom>
              <a:no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8</a:t>
                </a:r>
                <a:endParaRPr lang="de-DE" sz="1400" dirty="0">
                  <a:latin typeface="Constantia" pitchFamily="18" charset="0"/>
                </a:endParaRPr>
              </a:p>
            </p:txBody>
          </p:sp>
          <p:sp>
            <p:nvSpPr>
              <p:cNvPr id="82" name="Rechteck 19"/>
              <p:cNvSpPr/>
              <p:nvPr/>
            </p:nvSpPr>
            <p:spPr bwMode="auto">
              <a:xfrm>
                <a:off x="6928389" y="179393"/>
                <a:ext cx="590157" cy="49529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9</a:t>
                </a:r>
                <a:endParaRPr lang="de-DE" sz="1400" dirty="0">
                  <a:latin typeface="Constantia" pitchFamily="18" charset="0"/>
                </a:endParaRPr>
              </a:p>
            </p:txBody>
          </p:sp>
          <p:sp>
            <p:nvSpPr>
              <p:cNvPr id="83" name="Rechteck 19"/>
              <p:cNvSpPr/>
              <p:nvPr/>
            </p:nvSpPr>
            <p:spPr bwMode="auto">
              <a:xfrm>
                <a:off x="3105684" y="273528"/>
                <a:ext cx="228448" cy="30956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A</a:t>
                </a:r>
                <a:endParaRPr lang="de-DE" dirty="0">
                  <a:solidFill>
                    <a:schemeClr val="tx2"/>
                  </a:solidFill>
                  <a:latin typeface="Constantia" pitchFamily="18" charset="0"/>
                </a:endParaRPr>
              </a:p>
            </p:txBody>
          </p:sp>
          <p:sp>
            <p:nvSpPr>
              <p:cNvPr id="84" name="Rechteck 19"/>
              <p:cNvSpPr/>
              <p:nvPr/>
            </p:nvSpPr>
            <p:spPr bwMode="auto">
              <a:xfrm>
                <a:off x="4816451" y="262742"/>
                <a:ext cx="228448" cy="30956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85" name="Rechteck 19"/>
              <p:cNvSpPr/>
              <p:nvPr/>
            </p:nvSpPr>
            <p:spPr bwMode="auto">
              <a:xfrm>
                <a:off x="5432967" y="259410"/>
                <a:ext cx="228448" cy="30956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86" name="Rechteck 19"/>
              <p:cNvSpPr/>
              <p:nvPr/>
            </p:nvSpPr>
            <p:spPr bwMode="auto">
              <a:xfrm>
                <a:off x="6032419" y="256877"/>
                <a:ext cx="228448" cy="30956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87" name="Rechteck 19"/>
              <p:cNvSpPr/>
              <p:nvPr/>
            </p:nvSpPr>
            <p:spPr bwMode="auto">
              <a:xfrm>
                <a:off x="6615323" y="259410"/>
                <a:ext cx="228448" cy="309562"/>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bg1"/>
                    </a:solidFill>
                    <a:latin typeface="Constantia" pitchFamily="18" charset="0"/>
                  </a:rPr>
                  <a:t>D</a:t>
                </a:r>
                <a:endParaRPr lang="de-DE" dirty="0">
                  <a:solidFill>
                    <a:schemeClr val="bg1"/>
                  </a:solidFill>
                  <a:latin typeface="Constantia" pitchFamily="18" charset="0"/>
                </a:endParaRPr>
              </a:p>
            </p:txBody>
          </p:sp>
          <p:sp>
            <p:nvSpPr>
              <p:cNvPr id="88" name="Rechteck 19"/>
              <p:cNvSpPr/>
              <p:nvPr/>
            </p:nvSpPr>
            <p:spPr bwMode="auto">
              <a:xfrm>
                <a:off x="7217105" y="261160"/>
                <a:ext cx="228448" cy="30956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89" name="Rechteck 19"/>
              <p:cNvSpPr/>
              <p:nvPr/>
            </p:nvSpPr>
            <p:spPr bwMode="auto">
              <a:xfrm>
                <a:off x="7823764" y="263541"/>
                <a:ext cx="228448" cy="30956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90" name="Rechteck 19"/>
              <p:cNvSpPr/>
              <p:nvPr/>
            </p:nvSpPr>
            <p:spPr bwMode="auto">
              <a:xfrm>
                <a:off x="8103502" y="179393"/>
                <a:ext cx="590400" cy="49486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11</a:t>
                </a:r>
                <a:endParaRPr lang="de-DE" sz="1400" dirty="0">
                  <a:latin typeface="Constantia" pitchFamily="18" charset="0"/>
                </a:endParaRPr>
              </a:p>
            </p:txBody>
          </p:sp>
          <p:sp>
            <p:nvSpPr>
              <p:cNvPr id="91" name="Rechteck 19"/>
              <p:cNvSpPr/>
              <p:nvPr/>
            </p:nvSpPr>
            <p:spPr bwMode="auto">
              <a:xfrm>
                <a:off x="8693902" y="180877"/>
                <a:ext cx="590400" cy="49338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12</a:t>
                </a:r>
                <a:endParaRPr lang="de-DE" sz="1400" dirty="0">
                  <a:latin typeface="Constantia" pitchFamily="18" charset="0"/>
                </a:endParaRPr>
              </a:p>
            </p:txBody>
          </p:sp>
          <p:sp>
            <p:nvSpPr>
              <p:cNvPr id="92" name="Rechteck 19"/>
              <p:cNvSpPr/>
              <p:nvPr/>
            </p:nvSpPr>
            <p:spPr bwMode="auto">
              <a:xfrm>
                <a:off x="8372014" y="256877"/>
                <a:ext cx="228448" cy="30956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93" name="Rechteck 19"/>
              <p:cNvSpPr/>
              <p:nvPr/>
            </p:nvSpPr>
            <p:spPr bwMode="auto">
              <a:xfrm>
                <a:off x="8989102" y="263541"/>
                <a:ext cx="228448" cy="30956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grpSp>
      </p:grpSp>
      <p:grpSp>
        <p:nvGrpSpPr>
          <p:cNvPr id="31" name="Group 30"/>
          <p:cNvGrpSpPr/>
          <p:nvPr/>
        </p:nvGrpSpPr>
        <p:grpSpPr>
          <a:xfrm>
            <a:off x="2492560" y="5817974"/>
            <a:ext cx="1732397" cy="495299"/>
            <a:chOff x="2492560" y="5817974"/>
            <a:chExt cx="1732397" cy="495299"/>
          </a:xfrm>
        </p:grpSpPr>
        <p:sp>
          <p:nvSpPr>
            <p:cNvPr id="103" name="Rechteck 19"/>
            <p:cNvSpPr/>
            <p:nvPr/>
          </p:nvSpPr>
          <p:spPr bwMode="auto">
            <a:xfrm>
              <a:off x="2492560" y="5817974"/>
              <a:ext cx="590157" cy="495299"/>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2</a:t>
              </a:r>
              <a:endParaRPr lang="de-DE" sz="1400" dirty="0">
                <a:latin typeface="Constantia" pitchFamily="18" charset="0"/>
              </a:endParaRPr>
            </a:p>
          </p:txBody>
        </p:sp>
        <p:sp>
          <p:nvSpPr>
            <p:cNvPr id="104" name="Rechteck 19"/>
            <p:cNvSpPr/>
            <p:nvPr/>
          </p:nvSpPr>
          <p:spPr bwMode="auto">
            <a:xfrm>
              <a:off x="3063680" y="5817974"/>
              <a:ext cx="590157" cy="495299"/>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3</a:t>
              </a:r>
              <a:endParaRPr lang="de-DE" sz="1400" dirty="0">
                <a:latin typeface="Constantia" pitchFamily="18" charset="0"/>
              </a:endParaRPr>
            </a:p>
          </p:txBody>
        </p:sp>
        <p:sp>
          <p:nvSpPr>
            <p:cNvPr id="105" name="Rechteck 19"/>
            <p:cNvSpPr/>
            <p:nvPr/>
          </p:nvSpPr>
          <p:spPr bwMode="auto">
            <a:xfrm>
              <a:off x="3634800" y="5817974"/>
              <a:ext cx="590157" cy="495299"/>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1400" dirty="0" smtClean="0">
                  <a:latin typeface="Constantia" pitchFamily="18" charset="0"/>
                </a:rPr>
                <a:t>4</a:t>
              </a:r>
              <a:endParaRPr lang="de-DE" sz="1400" dirty="0">
                <a:latin typeface="Constantia" pitchFamily="18" charset="0"/>
              </a:endParaRPr>
            </a:p>
          </p:txBody>
        </p:sp>
        <p:sp>
          <p:nvSpPr>
            <p:cNvPr id="106" name="Rechteck 19"/>
            <p:cNvSpPr/>
            <p:nvPr/>
          </p:nvSpPr>
          <p:spPr bwMode="auto">
            <a:xfrm>
              <a:off x="3929879" y="5897991"/>
              <a:ext cx="228448" cy="30956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07" name="Rechteck 19"/>
            <p:cNvSpPr/>
            <p:nvPr/>
          </p:nvSpPr>
          <p:spPr bwMode="auto">
            <a:xfrm>
              <a:off x="3320674" y="5898942"/>
              <a:ext cx="228448" cy="30956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08" name="Rechteck 19"/>
            <p:cNvSpPr/>
            <p:nvPr/>
          </p:nvSpPr>
          <p:spPr bwMode="auto">
            <a:xfrm>
              <a:off x="2753960" y="5912109"/>
              <a:ext cx="228448" cy="30956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A</a:t>
              </a:r>
              <a:endParaRPr lang="de-DE" dirty="0">
                <a:solidFill>
                  <a:schemeClr val="tx2"/>
                </a:solidFill>
                <a:latin typeface="Constantia" pitchFamily="18" charset="0"/>
              </a:endParaRPr>
            </a:p>
          </p:txBody>
        </p:sp>
      </p:grpSp>
      <p:sp>
        <p:nvSpPr>
          <p:cNvPr id="120" name="Rechteck 26"/>
          <p:cNvSpPr/>
          <p:nvPr/>
        </p:nvSpPr>
        <p:spPr bwMode="auto">
          <a:xfrm>
            <a:off x="924203" y="1361584"/>
            <a:ext cx="716001" cy="719944"/>
          </a:xfrm>
          <a:prstGeom prst="rect">
            <a:avLst/>
          </a:prstGeom>
          <a:solidFill>
            <a:srgbClr val="92CDDC">
              <a:alpha val="38824"/>
            </a:srgb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endParaRPr lang="de-DE" sz="2000" b="1" dirty="0">
              <a:latin typeface="Constantia" pitchFamily="18" charset="0"/>
            </a:endParaRPr>
          </a:p>
        </p:txBody>
      </p:sp>
      <p:grpSp>
        <p:nvGrpSpPr>
          <p:cNvPr id="34" name="Group 33"/>
          <p:cNvGrpSpPr/>
          <p:nvPr/>
        </p:nvGrpSpPr>
        <p:grpSpPr>
          <a:xfrm>
            <a:off x="627382" y="4264397"/>
            <a:ext cx="7048748" cy="699986"/>
            <a:chOff x="924203" y="3838585"/>
            <a:chExt cx="7048748" cy="699986"/>
          </a:xfrm>
        </p:grpSpPr>
        <p:sp>
          <p:nvSpPr>
            <p:cNvPr id="101" name="Rechteck 19"/>
            <p:cNvSpPr/>
            <p:nvPr/>
          </p:nvSpPr>
          <p:spPr bwMode="auto">
            <a:xfrm>
              <a:off x="924203" y="3838588"/>
              <a:ext cx="794337" cy="699983"/>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4400" dirty="0">
                <a:latin typeface="Constantia" pitchFamily="18" charset="0"/>
              </a:endParaRPr>
            </a:p>
          </p:txBody>
        </p:sp>
        <p:sp>
          <p:nvSpPr>
            <p:cNvPr id="102" name="Rechteck 19"/>
            <p:cNvSpPr/>
            <p:nvPr/>
          </p:nvSpPr>
          <p:spPr bwMode="auto">
            <a:xfrm>
              <a:off x="1718541" y="3838587"/>
              <a:ext cx="794337" cy="699983"/>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4400" dirty="0">
                <a:latin typeface="Constantia" pitchFamily="18" charset="0"/>
              </a:endParaRPr>
            </a:p>
          </p:txBody>
        </p:sp>
        <p:sp>
          <p:nvSpPr>
            <p:cNvPr id="109" name="Rechteck 19"/>
            <p:cNvSpPr/>
            <p:nvPr/>
          </p:nvSpPr>
          <p:spPr bwMode="auto">
            <a:xfrm>
              <a:off x="2512877" y="3838587"/>
              <a:ext cx="794337" cy="699983"/>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[0,1)</a:t>
              </a:r>
              <a:endParaRPr lang="de-DE" sz="2800" dirty="0">
                <a:latin typeface="Constantia" pitchFamily="18" charset="0"/>
              </a:endParaRPr>
            </a:p>
          </p:txBody>
        </p:sp>
        <p:sp>
          <p:nvSpPr>
            <p:cNvPr id="110" name="Rechteck 19"/>
            <p:cNvSpPr/>
            <p:nvPr/>
          </p:nvSpPr>
          <p:spPr bwMode="auto">
            <a:xfrm>
              <a:off x="3281590" y="3838587"/>
              <a:ext cx="794337" cy="699983"/>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111" name="Rechteck 19"/>
            <p:cNvSpPr/>
            <p:nvPr/>
          </p:nvSpPr>
          <p:spPr bwMode="auto">
            <a:xfrm>
              <a:off x="4075926" y="3838585"/>
              <a:ext cx="794337" cy="699983"/>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[1,2)</a:t>
              </a:r>
              <a:endParaRPr lang="de-DE" sz="2800" dirty="0">
                <a:latin typeface="Constantia" pitchFamily="18" charset="0"/>
              </a:endParaRPr>
            </a:p>
          </p:txBody>
        </p:sp>
        <p:sp>
          <p:nvSpPr>
            <p:cNvPr id="112" name="Rechteck 19"/>
            <p:cNvSpPr/>
            <p:nvPr/>
          </p:nvSpPr>
          <p:spPr bwMode="auto">
            <a:xfrm>
              <a:off x="4844640" y="3838587"/>
              <a:ext cx="794337" cy="699983"/>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[2,5)</a:t>
              </a:r>
              <a:endParaRPr lang="de-DE" sz="2800" dirty="0">
                <a:latin typeface="Constantia" pitchFamily="18" charset="0"/>
              </a:endParaRPr>
            </a:p>
          </p:txBody>
        </p:sp>
        <p:sp>
          <p:nvSpPr>
            <p:cNvPr id="121" name="Rechteck 19"/>
            <p:cNvSpPr/>
            <p:nvPr/>
          </p:nvSpPr>
          <p:spPr bwMode="auto">
            <a:xfrm>
              <a:off x="5641186" y="3838588"/>
              <a:ext cx="794337" cy="699983"/>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122" name="Rechteck 19"/>
            <p:cNvSpPr/>
            <p:nvPr/>
          </p:nvSpPr>
          <p:spPr bwMode="auto">
            <a:xfrm>
              <a:off x="6409900" y="3838588"/>
              <a:ext cx="794337" cy="699983"/>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123" name="Rechteck 19"/>
            <p:cNvSpPr/>
            <p:nvPr/>
          </p:nvSpPr>
          <p:spPr bwMode="auto">
            <a:xfrm>
              <a:off x="7178614" y="3838588"/>
              <a:ext cx="794337" cy="699983"/>
            </a:xfrm>
            <a:prstGeom prst="rect">
              <a:avLst/>
            </a:prstGeom>
            <a:solidFill>
              <a:srgbClr val="92CDDC"/>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[5,7)</a:t>
              </a:r>
              <a:endParaRPr lang="de-DE" sz="2800" dirty="0">
                <a:latin typeface="Constantia" pitchFamily="18" charset="0"/>
              </a:endParaRPr>
            </a:p>
          </p:txBody>
        </p:sp>
      </p:grpSp>
      <p:grpSp>
        <p:nvGrpSpPr>
          <p:cNvPr id="33" name="Group 32"/>
          <p:cNvGrpSpPr/>
          <p:nvPr/>
        </p:nvGrpSpPr>
        <p:grpSpPr>
          <a:xfrm>
            <a:off x="625786" y="4267945"/>
            <a:ext cx="7046539" cy="699986"/>
            <a:chOff x="636549" y="4658426"/>
            <a:chExt cx="7046539" cy="699986"/>
          </a:xfrm>
        </p:grpSpPr>
        <p:sp>
          <p:nvSpPr>
            <p:cNvPr id="114" name="Rechteck 19"/>
            <p:cNvSpPr/>
            <p:nvPr/>
          </p:nvSpPr>
          <p:spPr bwMode="auto">
            <a:xfrm>
              <a:off x="636549" y="4658429"/>
              <a:ext cx="794337" cy="69998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4400" dirty="0">
                <a:latin typeface="Constantia" pitchFamily="18" charset="0"/>
              </a:endParaRPr>
            </a:p>
          </p:txBody>
        </p:sp>
        <p:sp>
          <p:nvSpPr>
            <p:cNvPr id="115" name="Rechteck 19"/>
            <p:cNvSpPr/>
            <p:nvPr/>
          </p:nvSpPr>
          <p:spPr bwMode="auto">
            <a:xfrm>
              <a:off x="1430887" y="4658428"/>
              <a:ext cx="794337" cy="69998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4400" dirty="0">
                <a:latin typeface="Constantia" pitchFamily="18" charset="0"/>
              </a:endParaRPr>
            </a:p>
          </p:txBody>
        </p:sp>
        <p:sp>
          <p:nvSpPr>
            <p:cNvPr id="116" name="Rechteck 19"/>
            <p:cNvSpPr/>
            <p:nvPr/>
          </p:nvSpPr>
          <p:spPr bwMode="auto">
            <a:xfrm>
              <a:off x="2225223" y="4658428"/>
              <a:ext cx="794337" cy="69998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[0,1)</a:t>
              </a:r>
              <a:endParaRPr lang="de-DE" sz="2800" dirty="0">
                <a:latin typeface="Constantia" pitchFamily="18" charset="0"/>
              </a:endParaRPr>
            </a:p>
          </p:txBody>
        </p:sp>
        <p:sp>
          <p:nvSpPr>
            <p:cNvPr id="117" name="Rechteck 19"/>
            <p:cNvSpPr/>
            <p:nvPr/>
          </p:nvSpPr>
          <p:spPr bwMode="auto">
            <a:xfrm>
              <a:off x="2993936" y="4658428"/>
              <a:ext cx="794337" cy="69998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118" name="Rechteck 19"/>
            <p:cNvSpPr/>
            <p:nvPr/>
          </p:nvSpPr>
          <p:spPr bwMode="auto">
            <a:xfrm>
              <a:off x="3788272" y="4658426"/>
              <a:ext cx="794337" cy="69998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[1,2)</a:t>
              </a:r>
              <a:endParaRPr lang="de-DE" sz="2800" dirty="0">
                <a:latin typeface="Constantia" pitchFamily="18" charset="0"/>
              </a:endParaRPr>
            </a:p>
          </p:txBody>
        </p:sp>
        <p:sp>
          <p:nvSpPr>
            <p:cNvPr id="119" name="Rechteck 19"/>
            <p:cNvSpPr/>
            <p:nvPr/>
          </p:nvSpPr>
          <p:spPr bwMode="auto">
            <a:xfrm>
              <a:off x="4556986" y="4658428"/>
              <a:ext cx="794337" cy="69998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[2,5)</a:t>
              </a:r>
              <a:endParaRPr lang="de-DE" sz="2800" dirty="0">
                <a:latin typeface="Constantia" pitchFamily="18" charset="0"/>
              </a:endParaRPr>
            </a:p>
          </p:txBody>
        </p:sp>
        <p:sp>
          <p:nvSpPr>
            <p:cNvPr id="124" name="Rechteck 19"/>
            <p:cNvSpPr/>
            <p:nvPr/>
          </p:nvSpPr>
          <p:spPr bwMode="auto">
            <a:xfrm>
              <a:off x="5351323" y="4658429"/>
              <a:ext cx="794337" cy="69998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125" name="Rechteck 19"/>
            <p:cNvSpPr/>
            <p:nvPr/>
          </p:nvSpPr>
          <p:spPr bwMode="auto">
            <a:xfrm>
              <a:off x="6120037" y="4658429"/>
              <a:ext cx="794337" cy="69998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126" name="Rechteck 19"/>
            <p:cNvSpPr/>
            <p:nvPr/>
          </p:nvSpPr>
          <p:spPr bwMode="auto">
            <a:xfrm>
              <a:off x="6888751" y="4658429"/>
              <a:ext cx="794337" cy="69998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[5,7)</a:t>
              </a:r>
              <a:endParaRPr lang="de-DE" sz="2800" dirty="0">
                <a:latin typeface="Constantia" pitchFamily="18" charset="0"/>
              </a:endParaRPr>
            </a:p>
          </p:txBody>
        </p:sp>
      </p:grpSp>
      <p:sp>
        <p:nvSpPr>
          <p:cNvPr id="98" name="Rechteck 19"/>
          <p:cNvSpPr/>
          <p:nvPr/>
        </p:nvSpPr>
        <p:spPr bwMode="auto">
          <a:xfrm>
            <a:off x="4556986" y="4267945"/>
            <a:ext cx="794337" cy="699983"/>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[2,5)</a:t>
            </a:r>
            <a:endParaRPr lang="de-DE" sz="2800" dirty="0">
              <a:latin typeface="Constantia" pitchFamily="18" charset="0"/>
            </a:endParaRPr>
          </a:p>
        </p:txBody>
      </p:sp>
    </p:spTree>
    <p:extLst>
      <p:ext uri="{BB962C8B-B14F-4D97-AF65-F5344CB8AC3E}">
        <p14:creationId xmlns:p14="http://schemas.microsoft.com/office/powerpoint/2010/main" val="155853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righ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6" grpId="0" animBg="1"/>
      <p:bldP spid="120" grpId="0" animBg="1"/>
      <p:bldP spid="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Sort-Based Construction</a:t>
            </a:r>
          </a:p>
          <a:p>
            <a:pPr lvl="1"/>
            <a:endParaRPr lang="en-US" dirty="0" smtClean="0"/>
          </a:p>
          <a:p>
            <a:pPr lvl="1"/>
            <a:r>
              <a:rPr lang="en-US" dirty="0" smtClean="0"/>
              <a:t>Spatial index structure = partial ordering</a:t>
            </a:r>
          </a:p>
          <a:p>
            <a:pPr lvl="1"/>
            <a:r>
              <a:rPr lang="en-US" dirty="0"/>
              <a:t>GPU </a:t>
            </a:r>
            <a:r>
              <a:rPr lang="en-US" dirty="0" smtClean="0"/>
              <a:t>friendly</a:t>
            </a:r>
          </a:p>
          <a:p>
            <a:pPr lvl="2"/>
            <a:r>
              <a:rPr lang="en-US" dirty="0" smtClean="0"/>
              <a:t>Works for LBVHs and uniform grids</a:t>
            </a:r>
          </a:p>
          <a:p>
            <a:pPr lvl="1"/>
            <a:endParaRPr lang="en-US" dirty="0"/>
          </a:p>
          <a:p>
            <a:pPr lvl="1"/>
            <a:r>
              <a:rPr lang="en-US" dirty="0" smtClean="0"/>
              <a:t>Idea</a:t>
            </a:r>
          </a:p>
          <a:p>
            <a:pPr lvl="2"/>
            <a:r>
              <a:rPr lang="en-US" dirty="0" smtClean="0"/>
              <a:t>Pair primitives with a </a:t>
            </a:r>
            <a:r>
              <a:rPr lang="en-US" dirty="0" smtClean="0">
                <a:solidFill>
                  <a:schemeClr val="bg1">
                    <a:lumMod val="10000"/>
                  </a:schemeClr>
                </a:solidFill>
              </a:rPr>
              <a:t>key</a:t>
            </a:r>
          </a:p>
          <a:p>
            <a:pPr lvl="2"/>
            <a:r>
              <a:rPr lang="en-US" dirty="0" smtClean="0"/>
              <a:t>Sort by the </a:t>
            </a:r>
            <a:r>
              <a:rPr lang="en-US" dirty="0">
                <a:solidFill>
                  <a:schemeClr val="bg1">
                    <a:lumMod val="10000"/>
                  </a:schemeClr>
                </a:solidFill>
              </a:rPr>
              <a:t>key</a:t>
            </a:r>
          </a:p>
          <a:p>
            <a:pPr lvl="2"/>
            <a:r>
              <a:rPr lang="en-US" dirty="0" smtClean="0"/>
              <a:t>Extract the structure from the sorted data</a:t>
            </a:r>
            <a:endParaRPr lang="en-US" dirty="0"/>
          </a:p>
        </p:txBody>
      </p:sp>
    </p:spTree>
    <p:extLst>
      <p:ext uri="{BB962C8B-B14F-4D97-AF65-F5344CB8AC3E}">
        <p14:creationId xmlns:p14="http://schemas.microsoft.com/office/powerpoint/2010/main" val="331429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Top-Level Cells</a:t>
            </a:r>
          </a:p>
          <a:p>
            <a:endParaRPr lang="en-US" dirty="0"/>
          </a:p>
        </p:txBody>
      </p:sp>
      <p:grpSp>
        <p:nvGrpSpPr>
          <p:cNvPr id="3" name="Group 2"/>
          <p:cNvGrpSpPr/>
          <p:nvPr/>
        </p:nvGrpSpPr>
        <p:grpSpPr>
          <a:xfrm>
            <a:off x="809239" y="2722567"/>
            <a:ext cx="1745569" cy="1600459"/>
            <a:chOff x="573357" y="2880000"/>
            <a:chExt cx="3240002" cy="3240000"/>
          </a:xfrm>
        </p:grpSpPr>
        <p:grpSp>
          <p:nvGrpSpPr>
            <p:cNvPr id="4" name="Group 3"/>
            <p:cNvGrpSpPr/>
            <p:nvPr/>
          </p:nvGrpSpPr>
          <p:grpSpPr>
            <a:xfrm>
              <a:off x="1000919" y="2936017"/>
              <a:ext cx="2797636" cy="2057070"/>
              <a:chOff x="1000919" y="2936017"/>
              <a:chExt cx="2797636" cy="2057070"/>
            </a:xfrm>
          </p:grpSpPr>
          <p:sp>
            <p:nvSpPr>
              <p:cNvPr id="24" name="Gleichschenkliges Dreieck 129"/>
              <p:cNvSpPr>
                <a:spLocks noChangeArrowheads="1"/>
              </p:cNvSpPr>
              <p:nvPr/>
            </p:nvSpPr>
            <p:spPr bwMode="auto">
              <a:xfrm>
                <a:off x="1587820" y="3034052"/>
                <a:ext cx="2096477" cy="761999"/>
              </a:xfrm>
              <a:prstGeom prst="triangle">
                <a:avLst>
                  <a:gd name="adj" fmla="val 560"/>
                </a:avLst>
              </a:prstGeom>
              <a:solidFill>
                <a:schemeClr val="accent2"/>
              </a:solidFill>
              <a:ln w="9525">
                <a:noFill/>
                <a:round/>
                <a:headEnd/>
                <a:tailEnd/>
              </a:ln>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25" name="Gleichschenkliges Dreieck 129"/>
              <p:cNvSpPr>
                <a:spLocks noChangeArrowheads="1"/>
              </p:cNvSpPr>
              <p:nvPr/>
            </p:nvSpPr>
            <p:spPr bwMode="auto">
              <a:xfrm>
                <a:off x="1302854" y="3461119"/>
                <a:ext cx="626449" cy="1531968"/>
              </a:xfrm>
              <a:prstGeom prst="triangle">
                <a:avLst>
                  <a:gd name="adj" fmla="val 26930"/>
                </a:avLst>
              </a:prstGeom>
              <a:solidFill>
                <a:srgbClr val="92D050"/>
              </a:solidFill>
              <a:ln w="9525">
                <a:noFill/>
                <a:round/>
                <a:headEnd/>
                <a:tailEnd/>
              </a:ln>
            </p:spPr>
            <p:txBody>
              <a:bodyPr wrap="none">
                <a:prstTxWarp prst="textNoShape">
                  <a:avLst/>
                </a:prstTxWarp>
              </a:bodyPr>
              <a:lstStyle/>
              <a:p>
                <a:r>
                  <a:rPr lang="de-DE" dirty="0" smtClean="0">
                    <a:latin typeface="Constantia" pitchFamily="18" charset="0"/>
                  </a:rPr>
                  <a:t>B</a:t>
                </a:r>
                <a:endParaRPr lang="de-DE" dirty="0">
                  <a:latin typeface="Constantia" pitchFamily="18" charset="0"/>
                </a:endParaRPr>
              </a:p>
            </p:txBody>
          </p:sp>
          <p:sp>
            <p:nvSpPr>
              <p:cNvPr id="26" name="Gleichschenkliges Dreieck 129"/>
              <p:cNvSpPr>
                <a:spLocks noChangeArrowheads="1"/>
              </p:cNvSpPr>
              <p:nvPr/>
            </p:nvSpPr>
            <p:spPr bwMode="auto">
              <a:xfrm>
                <a:off x="1000919" y="3270100"/>
                <a:ext cx="414414" cy="300302"/>
              </a:xfrm>
              <a:prstGeom prst="triangle">
                <a:avLst>
                  <a:gd name="adj" fmla="val 48673"/>
                </a:avLst>
              </a:prstGeom>
              <a:solidFill>
                <a:srgbClr val="FFC000"/>
              </a:solidFill>
              <a:ln w="9525">
                <a:noFill/>
                <a:round/>
                <a:headEnd/>
                <a:tailEnd/>
              </a:ln>
            </p:spPr>
            <p:txBody>
              <a:bodyPr wrap="square" anchor="ctr" anchorCtr="1">
                <a:prstTxWarp prst="textNoShape">
                  <a:avLst/>
                </a:prstTxWarp>
                <a:noAutofit/>
              </a:bodyPr>
              <a:lstStyle/>
              <a:p>
                <a:r>
                  <a:rPr lang="de-DE" dirty="0">
                    <a:latin typeface="Constantia" pitchFamily="18" charset="0"/>
                  </a:rPr>
                  <a:t>A</a:t>
                </a:r>
              </a:p>
            </p:txBody>
          </p:sp>
          <p:sp>
            <p:nvSpPr>
              <p:cNvPr id="27" name="Gleichschenkliges Dreieck 129"/>
              <p:cNvSpPr>
                <a:spLocks noChangeArrowheads="1"/>
              </p:cNvSpPr>
              <p:nvPr/>
            </p:nvSpPr>
            <p:spPr bwMode="auto">
              <a:xfrm>
                <a:off x="3273360" y="2936017"/>
                <a:ext cx="525195" cy="428468"/>
              </a:xfrm>
              <a:prstGeom prst="triangle">
                <a:avLst>
                  <a:gd name="adj" fmla="val 48522"/>
                </a:avLst>
              </a:prstGeom>
              <a:solidFill>
                <a:srgbClr val="0070C0"/>
              </a:solidFill>
              <a:ln w="9525">
                <a:noFill/>
                <a:round/>
                <a:headEnd/>
                <a:tailEnd/>
              </a:ln>
            </p:spPr>
            <p:txBody>
              <a:bodyPr wrap="square" anchor="ctr" anchorCtr="1">
                <a:prstTxWarp prst="textNoShape">
                  <a:avLst/>
                </a:prstTxWarp>
                <a:noAutofit/>
              </a:bodyPr>
              <a:lstStyle/>
              <a:p>
                <a:r>
                  <a:rPr lang="de-DE" dirty="0" smtClean="0">
                    <a:solidFill>
                      <a:schemeClr val="accent3"/>
                    </a:solidFill>
                    <a:latin typeface="Constantia" pitchFamily="18" charset="0"/>
                  </a:rPr>
                  <a:t>D</a:t>
                </a:r>
                <a:endParaRPr lang="de-DE" dirty="0">
                  <a:solidFill>
                    <a:schemeClr val="accent3"/>
                  </a:solidFill>
                  <a:latin typeface="Constantia" pitchFamily="18" charset="0"/>
                </a:endParaRPr>
              </a:p>
            </p:txBody>
          </p:sp>
        </p:grpSp>
        <p:sp>
          <p:nvSpPr>
            <p:cNvPr id="5" name="Rechteck 19"/>
            <p:cNvSpPr/>
            <p:nvPr/>
          </p:nvSpPr>
          <p:spPr bwMode="auto">
            <a:xfrm>
              <a:off x="573359" y="5040000"/>
              <a:ext cx="1080000" cy="108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6" name="Rechteck 20"/>
            <p:cNvSpPr>
              <a:spLocks noChangeArrowheads="1"/>
            </p:cNvSpPr>
            <p:nvPr/>
          </p:nvSpPr>
          <p:spPr bwMode="auto">
            <a:xfrm>
              <a:off x="1654845" y="5040000"/>
              <a:ext cx="1080000" cy="1080000"/>
            </a:xfrm>
            <a:prstGeom prst="rect">
              <a:avLst/>
            </a:prstGeom>
            <a:noFill/>
            <a:ln w="9525">
              <a:solidFill>
                <a:schemeClr val="tx1"/>
              </a:solidFill>
              <a:round/>
              <a:headEnd/>
              <a:tailEnd/>
            </a:ln>
          </p:spPr>
          <p:txBody>
            <a:bodyPr wrap="none">
              <a:prstTxWarp prst="textNoShape">
                <a:avLst/>
              </a:prstTxWarp>
            </a:bodyPr>
            <a:lstStyle/>
            <a:p>
              <a:endParaRPr lang="de-DE" dirty="0">
                <a:latin typeface="Constantia" pitchFamily="18" charset="0"/>
              </a:endParaRPr>
            </a:p>
          </p:txBody>
        </p:sp>
        <p:sp>
          <p:nvSpPr>
            <p:cNvPr id="7" name="Rechteck 21"/>
            <p:cNvSpPr/>
            <p:nvPr/>
          </p:nvSpPr>
          <p:spPr bwMode="auto">
            <a:xfrm>
              <a:off x="2733359" y="5040000"/>
              <a:ext cx="1080000" cy="108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8" name="Rechteck 23"/>
            <p:cNvSpPr/>
            <p:nvPr/>
          </p:nvSpPr>
          <p:spPr bwMode="auto">
            <a:xfrm>
              <a:off x="573359" y="3960000"/>
              <a:ext cx="1080000" cy="108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9" name="Rechteck 24"/>
            <p:cNvSpPr/>
            <p:nvPr/>
          </p:nvSpPr>
          <p:spPr bwMode="auto">
            <a:xfrm>
              <a:off x="2733359" y="3960000"/>
              <a:ext cx="1080000" cy="10800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0" name="Rechteck 26"/>
            <p:cNvSpPr/>
            <p:nvPr/>
          </p:nvSpPr>
          <p:spPr bwMode="auto">
            <a:xfrm>
              <a:off x="573357" y="2880000"/>
              <a:ext cx="1081487" cy="1080251"/>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1" name="Rechteck 27"/>
            <p:cNvSpPr>
              <a:spLocks noChangeArrowheads="1"/>
            </p:cNvSpPr>
            <p:nvPr/>
          </p:nvSpPr>
          <p:spPr bwMode="auto">
            <a:xfrm>
              <a:off x="1654845" y="2880000"/>
              <a:ext cx="1080000" cy="1080000"/>
            </a:xfrm>
            <a:prstGeom prst="rect">
              <a:avLst/>
            </a:prstGeom>
            <a:noFill/>
            <a:ln w="9525">
              <a:solidFill>
                <a:schemeClr val="tx1"/>
              </a:solidFill>
              <a:round/>
              <a:headEnd/>
              <a:tailEnd/>
            </a:ln>
          </p:spPr>
          <p:txBody>
            <a:bodyPr wrap="none">
              <a:prstTxWarp prst="textNoShape">
                <a:avLst/>
              </a:prstTxWarp>
            </a:bodyPr>
            <a:lstStyle/>
            <a:p>
              <a:endParaRPr lang="de-DE" dirty="0">
                <a:latin typeface="Constantia" pitchFamily="18" charset="0"/>
              </a:endParaRPr>
            </a:p>
          </p:txBody>
        </p:sp>
        <p:sp>
          <p:nvSpPr>
            <p:cNvPr id="13" name="Rechteck 34"/>
            <p:cNvSpPr>
              <a:spLocks noChangeArrowheads="1"/>
            </p:cNvSpPr>
            <p:nvPr/>
          </p:nvSpPr>
          <p:spPr bwMode="auto">
            <a:xfrm>
              <a:off x="1654845" y="3960000"/>
              <a:ext cx="1080000" cy="1080000"/>
            </a:xfrm>
            <a:prstGeom prst="rect">
              <a:avLst/>
            </a:prstGeom>
            <a:noFill/>
            <a:ln w="9525">
              <a:solidFill>
                <a:schemeClr val="tx1"/>
              </a:solidFill>
              <a:round/>
              <a:headEnd/>
              <a:tailEnd/>
            </a:ln>
          </p:spPr>
          <p:txBody>
            <a:bodyPr wrap="none">
              <a:prstTxWarp prst="textNoShape">
                <a:avLst/>
              </a:prstTxWarp>
            </a:bodyPr>
            <a:lstStyle/>
            <a:p>
              <a:endParaRPr lang="de-DE" dirty="0">
                <a:latin typeface="Constantia" pitchFamily="18" charset="0"/>
              </a:endParaRPr>
            </a:p>
          </p:txBody>
        </p:sp>
        <p:sp>
          <p:nvSpPr>
            <p:cNvPr id="22" name="Rechteck 28"/>
            <p:cNvSpPr/>
            <p:nvPr/>
          </p:nvSpPr>
          <p:spPr bwMode="auto">
            <a:xfrm>
              <a:off x="2734846" y="2880249"/>
              <a:ext cx="1078513" cy="107975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grpSp>
      <p:sp>
        <p:nvSpPr>
          <p:cNvPr id="52" name="TextBox 51"/>
          <p:cNvSpPr txBox="1"/>
          <p:nvPr/>
        </p:nvSpPr>
        <p:spPr>
          <a:xfrm>
            <a:off x="4018286" y="2774958"/>
            <a:ext cx="2928958" cy="400110"/>
          </a:xfrm>
          <a:prstGeom prst="rect">
            <a:avLst/>
          </a:prstGeom>
          <a:noFill/>
        </p:spPr>
        <p:txBody>
          <a:bodyPr wrap="square" rtlCol="0">
            <a:spAutoFit/>
          </a:bodyPr>
          <a:lstStyle/>
          <a:p>
            <a:r>
              <a:rPr lang="en-US" sz="2000" b="1" dirty="0" smtClean="0">
                <a:latin typeface="Constantia" pitchFamily="18" charset="0"/>
              </a:rPr>
              <a:t>(</a:t>
            </a:r>
            <a:r>
              <a:rPr lang="en-US" sz="2000" b="1" dirty="0" smtClean="0">
                <a:solidFill>
                  <a:schemeClr val="bg1">
                    <a:lumMod val="10000"/>
                  </a:schemeClr>
                </a:solidFill>
                <a:latin typeface="Constantia" pitchFamily="18" charset="0"/>
              </a:rPr>
              <a:t>Cell ID</a:t>
            </a:r>
            <a:r>
              <a:rPr lang="en-US" sz="2000" b="1" dirty="0" smtClean="0">
                <a:latin typeface="Constantia" pitchFamily="18" charset="0"/>
              </a:rPr>
              <a:t>, Prim ID)</a:t>
            </a:r>
            <a:endParaRPr lang="en-US" sz="2000" b="1" dirty="0">
              <a:latin typeface="Constantia" pitchFamily="18" charset="0"/>
            </a:endParaRPr>
          </a:p>
        </p:txBody>
      </p:sp>
      <p:grpSp>
        <p:nvGrpSpPr>
          <p:cNvPr id="205" name="Group 204"/>
          <p:cNvGrpSpPr/>
          <p:nvPr/>
        </p:nvGrpSpPr>
        <p:grpSpPr>
          <a:xfrm>
            <a:off x="4025151" y="3209761"/>
            <a:ext cx="5022787" cy="579123"/>
            <a:chOff x="4025151" y="3209761"/>
            <a:chExt cx="5022787" cy="579123"/>
          </a:xfrm>
        </p:grpSpPr>
        <p:sp>
          <p:nvSpPr>
            <p:cNvPr id="143" name="Rechteck 19"/>
            <p:cNvSpPr/>
            <p:nvPr/>
          </p:nvSpPr>
          <p:spPr bwMode="auto">
            <a:xfrm>
              <a:off x="7772376" y="3209763"/>
              <a:ext cx="637782" cy="5791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144" name="Rechteck 19"/>
            <p:cNvSpPr/>
            <p:nvPr/>
          </p:nvSpPr>
          <p:spPr bwMode="auto">
            <a:xfrm>
              <a:off x="8410157" y="3209761"/>
              <a:ext cx="637781" cy="5791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119" name="Rechteck 19"/>
            <p:cNvSpPr/>
            <p:nvPr/>
          </p:nvSpPr>
          <p:spPr bwMode="auto">
            <a:xfrm>
              <a:off x="4025151" y="3209762"/>
              <a:ext cx="637781" cy="5791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120" name="Rechteck 19"/>
            <p:cNvSpPr/>
            <p:nvPr/>
          </p:nvSpPr>
          <p:spPr bwMode="auto">
            <a:xfrm>
              <a:off x="4642359" y="3209763"/>
              <a:ext cx="637781" cy="5791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121" name="Rechteck 19"/>
            <p:cNvSpPr/>
            <p:nvPr/>
          </p:nvSpPr>
          <p:spPr bwMode="auto">
            <a:xfrm>
              <a:off x="5259567" y="3209763"/>
              <a:ext cx="637781" cy="5791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122" name="Rechteck 19"/>
            <p:cNvSpPr/>
            <p:nvPr/>
          </p:nvSpPr>
          <p:spPr bwMode="auto">
            <a:xfrm>
              <a:off x="5876775" y="3209763"/>
              <a:ext cx="637781" cy="5791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123" name="Rechteck 19"/>
            <p:cNvSpPr/>
            <p:nvPr/>
          </p:nvSpPr>
          <p:spPr bwMode="auto">
            <a:xfrm>
              <a:off x="6493984" y="3209763"/>
              <a:ext cx="637781" cy="5791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124" name="Rechteck 19"/>
            <p:cNvSpPr/>
            <p:nvPr/>
          </p:nvSpPr>
          <p:spPr bwMode="auto">
            <a:xfrm>
              <a:off x="7131765" y="3209763"/>
              <a:ext cx="637782" cy="5791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grpSp>
          <p:nvGrpSpPr>
            <p:cNvPr id="125" name="Group 137"/>
            <p:cNvGrpSpPr/>
            <p:nvPr/>
          </p:nvGrpSpPr>
          <p:grpSpPr>
            <a:xfrm>
              <a:off x="8488593" y="3306283"/>
              <a:ext cx="480908" cy="361951"/>
              <a:chOff x="7643834" y="3857628"/>
              <a:chExt cx="587205" cy="267893"/>
            </a:xfrm>
          </p:grpSpPr>
          <p:sp>
            <p:nvSpPr>
              <p:cNvPr id="126" name="Rechteck 19"/>
              <p:cNvSpPr/>
              <p:nvPr/>
            </p:nvSpPr>
            <p:spPr bwMode="auto">
              <a:xfrm>
                <a:off x="7929586" y="3857628"/>
                <a:ext cx="301453" cy="267893"/>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bg1"/>
                    </a:solidFill>
                    <a:latin typeface="Constantia" pitchFamily="18" charset="0"/>
                  </a:rPr>
                  <a:t>D</a:t>
                </a:r>
                <a:endParaRPr lang="de-DE" dirty="0">
                  <a:solidFill>
                    <a:schemeClr val="bg1"/>
                  </a:solidFill>
                  <a:latin typeface="Constantia" pitchFamily="18" charset="0"/>
                </a:endParaRPr>
              </a:p>
            </p:txBody>
          </p:sp>
          <p:sp>
            <p:nvSpPr>
              <p:cNvPr id="127"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128" name="Group 86"/>
            <p:cNvGrpSpPr/>
            <p:nvPr/>
          </p:nvGrpSpPr>
          <p:grpSpPr>
            <a:xfrm>
              <a:off x="4083657" y="3306283"/>
              <a:ext cx="480907" cy="361951"/>
              <a:chOff x="4643439" y="2857496"/>
              <a:chExt cx="587204" cy="267893"/>
            </a:xfrm>
          </p:grpSpPr>
          <p:sp>
            <p:nvSpPr>
              <p:cNvPr id="129"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130"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131" name="Group 87"/>
            <p:cNvGrpSpPr/>
            <p:nvPr/>
          </p:nvGrpSpPr>
          <p:grpSpPr>
            <a:xfrm>
              <a:off x="6559806" y="3313079"/>
              <a:ext cx="480907" cy="361951"/>
              <a:chOff x="4643439" y="2857496"/>
              <a:chExt cx="587204" cy="267893"/>
            </a:xfrm>
          </p:grpSpPr>
          <p:sp>
            <p:nvSpPr>
              <p:cNvPr id="132"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33"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134" name="Group 92"/>
            <p:cNvGrpSpPr/>
            <p:nvPr/>
          </p:nvGrpSpPr>
          <p:grpSpPr>
            <a:xfrm>
              <a:off x="4727226" y="3306283"/>
              <a:ext cx="480908" cy="361951"/>
              <a:chOff x="5357818" y="2857496"/>
              <a:chExt cx="587205" cy="267893"/>
            </a:xfrm>
          </p:grpSpPr>
          <p:sp>
            <p:nvSpPr>
              <p:cNvPr id="135"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36"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137" name="Group 96"/>
            <p:cNvGrpSpPr/>
            <p:nvPr/>
          </p:nvGrpSpPr>
          <p:grpSpPr>
            <a:xfrm>
              <a:off x="7210202" y="3320593"/>
              <a:ext cx="480907" cy="361951"/>
              <a:chOff x="4643439" y="2857496"/>
              <a:chExt cx="587204" cy="267893"/>
            </a:xfrm>
          </p:grpSpPr>
          <p:sp>
            <p:nvSpPr>
              <p:cNvPr id="138"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39"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a:t>
                </a:r>
                <a:endParaRPr lang="de-DE" dirty="0">
                  <a:solidFill>
                    <a:schemeClr val="tx2"/>
                  </a:solidFill>
                  <a:latin typeface="Constantia" pitchFamily="18" charset="0"/>
                </a:endParaRPr>
              </a:p>
            </p:txBody>
          </p:sp>
        </p:grpSp>
        <p:grpSp>
          <p:nvGrpSpPr>
            <p:cNvPr id="140" name="Group 137"/>
            <p:cNvGrpSpPr/>
            <p:nvPr/>
          </p:nvGrpSpPr>
          <p:grpSpPr>
            <a:xfrm>
              <a:off x="7869702" y="3306283"/>
              <a:ext cx="480908" cy="361951"/>
              <a:chOff x="7643834" y="3857628"/>
              <a:chExt cx="587205" cy="267893"/>
            </a:xfrm>
          </p:grpSpPr>
          <p:sp>
            <p:nvSpPr>
              <p:cNvPr id="141" name="Rechteck 19"/>
              <p:cNvSpPr/>
              <p:nvPr/>
            </p:nvSpPr>
            <p:spPr bwMode="auto">
              <a:xfrm>
                <a:off x="7929586" y="3857628"/>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6">
                        <a:lumMod val="20000"/>
                        <a:lumOff val="80000"/>
                      </a:schemeClr>
                    </a:solidFill>
                    <a:latin typeface="Constantia" pitchFamily="18" charset="0"/>
                  </a:rPr>
                  <a:t>C</a:t>
                </a:r>
                <a:endParaRPr lang="de-DE" dirty="0">
                  <a:solidFill>
                    <a:schemeClr val="accent6">
                      <a:lumMod val="20000"/>
                      <a:lumOff val="80000"/>
                    </a:schemeClr>
                  </a:solidFill>
                  <a:latin typeface="Constantia" pitchFamily="18" charset="0"/>
                </a:endParaRPr>
              </a:p>
            </p:txBody>
          </p:sp>
          <p:sp>
            <p:nvSpPr>
              <p:cNvPr id="142"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145" name="Group 92"/>
            <p:cNvGrpSpPr/>
            <p:nvPr/>
          </p:nvGrpSpPr>
          <p:grpSpPr>
            <a:xfrm>
              <a:off x="5316014" y="3306282"/>
              <a:ext cx="480908" cy="361951"/>
              <a:chOff x="5357818" y="2857496"/>
              <a:chExt cx="587205" cy="267893"/>
            </a:xfrm>
          </p:grpSpPr>
          <p:sp>
            <p:nvSpPr>
              <p:cNvPr id="146"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47"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3</a:t>
                </a:r>
                <a:endParaRPr lang="de-DE" dirty="0">
                  <a:solidFill>
                    <a:schemeClr val="tx2"/>
                  </a:solidFill>
                  <a:latin typeface="Constantia" pitchFamily="18" charset="0"/>
                </a:endParaRPr>
              </a:p>
            </p:txBody>
          </p:sp>
        </p:grpSp>
        <p:grpSp>
          <p:nvGrpSpPr>
            <p:cNvPr id="148" name="Group 92"/>
            <p:cNvGrpSpPr/>
            <p:nvPr/>
          </p:nvGrpSpPr>
          <p:grpSpPr>
            <a:xfrm>
              <a:off x="5955211" y="3320593"/>
              <a:ext cx="480908" cy="361951"/>
              <a:chOff x="5357818" y="2857496"/>
              <a:chExt cx="587205" cy="267893"/>
            </a:xfrm>
          </p:grpSpPr>
          <p:sp>
            <p:nvSpPr>
              <p:cNvPr id="149"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50"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4</a:t>
                </a:r>
                <a:endParaRPr lang="de-DE" dirty="0">
                  <a:solidFill>
                    <a:schemeClr val="tx2"/>
                  </a:solidFill>
                  <a:latin typeface="Constantia" pitchFamily="18" charset="0"/>
                </a:endParaRPr>
              </a:p>
            </p:txBody>
          </p:sp>
        </p:grpSp>
      </p:grpSp>
      <p:grpSp>
        <p:nvGrpSpPr>
          <p:cNvPr id="152" name="Group 151"/>
          <p:cNvGrpSpPr/>
          <p:nvPr/>
        </p:nvGrpSpPr>
        <p:grpSpPr>
          <a:xfrm>
            <a:off x="4044040" y="5030734"/>
            <a:ext cx="5022787" cy="579123"/>
            <a:chOff x="2812007" y="2146639"/>
            <a:chExt cx="6173308" cy="502923"/>
          </a:xfrm>
        </p:grpSpPr>
        <p:sp>
          <p:nvSpPr>
            <p:cNvPr id="153" name="Rechteck 19"/>
            <p:cNvSpPr/>
            <p:nvPr/>
          </p:nvSpPr>
          <p:spPr bwMode="auto">
            <a:xfrm>
              <a:off x="2812007" y="2146640"/>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154" name="Rechteck 19"/>
            <p:cNvSpPr/>
            <p:nvPr/>
          </p:nvSpPr>
          <p:spPr bwMode="auto">
            <a:xfrm>
              <a:off x="3570593"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155" name="Rechteck 19"/>
            <p:cNvSpPr/>
            <p:nvPr/>
          </p:nvSpPr>
          <p:spPr bwMode="auto">
            <a:xfrm>
              <a:off x="4329179"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156" name="Rechteck 19"/>
            <p:cNvSpPr/>
            <p:nvPr/>
          </p:nvSpPr>
          <p:spPr bwMode="auto">
            <a:xfrm>
              <a:off x="5087765"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157" name="Rechteck 19"/>
            <p:cNvSpPr/>
            <p:nvPr/>
          </p:nvSpPr>
          <p:spPr bwMode="auto">
            <a:xfrm>
              <a:off x="5846351"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158" name="Rechteck 19"/>
            <p:cNvSpPr/>
            <p:nvPr/>
          </p:nvSpPr>
          <p:spPr bwMode="auto">
            <a:xfrm>
              <a:off x="6630223" y="2146641"/>
              <a:ext cx="783872"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grpSp>
          <p:nvGrpSpPr>
            <p:cNvPr id="159" name="Group 137"/>
            <p:cNvGrpSpPr/>
            <p:nvPr/>
          </p:nvGrpSpPr>
          <p:grpSpPr>
            <a:xfrm>
              <a:off x="6695019" y="2230461"/>
              <a:ext cx="591065" cy="314326"/>
              <a:chOff x="7643834" y="3857628"/>
              <a:chExt cx="587205" cy="267893"/>
            </a:xfrm>
          </p:grpSpPr>
          <p:sp>
            <p:nvSpPr>
              <p:cNvPr id="183" name="Rechteck 19"/>
              <p:cNvSpPr/>
              <p:nvPr/>
            </p:nvSpPr>
            <p:spPr bwMode="auto">
              <a:xfrm>
                <a:off x="7929586" y="3857628"/>
                <a:ext cx="301453" cy="267893"/>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bg1"/>
                    </a:solidFill>
                    <a:latin typeface="Constantia" pitchFamily="18" charset="0"/>
                  </a:rPr>
                  <a:t>D</a:t>
                </a:r>
                <a:endParaRPr lang="de-DE" dirty="0">
                  <a:solidFill>
                    <a:schemeClr val="bg1"/>
                  </a:solidFill>
                  <a:latin typeface="Constantia" pitchFamily="18" charset="0"/>
                </a:endParaRPr>
              </a:p>
            </p:txBody>
          </p:sp>
          <p:sp>
            <p:nvSpPr>
              <p:cNvPr id="184"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160" name="Group 86"/>
            <p:cNvGrpSpPr/>
            <p:nvPr/>
          </p:nvGrpSpPr>
          <p:grpSpPr>
            <a:xfrm>
              <a:off x="2883915" y="2230461"/>
              <a:ext cx="591064" cy="314326"/>
              <a:chOff x="4643439" y="2857496"/>
              <a:chExt cx="587204" cy="267893"/>
            </a:xfrm>
          </p:grpSpPr>
          <p:sp>
            <p:nvSpPr>
              <p:cNvPr id="181"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182"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161" name="Group 87"/>
            <p:cNvGrpSpPr/>
            <p:nvPr/>
          </p:nvGrpSpPr>
          <p:grpSpPr>
            <a:xfrm>
              <a:off x="4393975" y="2230461"/>
              <a:ext cx="591064" cy="314326"/>
              <a:chOff x="4643439" y="2857496"/>
              <a:chExt cx="587204" cy="267893"/>
            </a:xfrm>
          </p:grpSpPr>
          <p:sp>
            <p:nvSpPr>
              <p:cNvPr id="179"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80"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162" name="Group 92"/>
            <p:cNvGrpSpPr/>
            <p:nvPr/>
          </p:nvGrpSpPr>
          <p:grpSpPr>
            <a:xfrm>
              <a:off x="3674899" y="2230461"/>
              <a:ext cx="591065" cy="314326"/>
              <a:chOff x="5357818" y="2857496"/>
              <a:chExt cx="587205" cy="267893"/>
            </a:xfrm>
          </p:grpSpPr>
          <p:sp>
            <p:nvSpPr>
              <p:cNvPr id="177"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78"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163" name="Group 96"/>
            <p:cNvGrpSpPr/>
            <p:nvPr/>
          </p:nvGrpSpPr>
          <p:grpSpPr>
            <a:xfrm>
              <a:off x="5184959" y="2230461"/>
              <a:ext cx="591064" cy="314326"/>
              <a:chOff x="4643439" y="2857496"/>
              <a:chExt cx="587204" cy="267893"/>
            </a:xfrm>
          </p:grpSpPr>
          <p:sp>
            <p:nvSpPr>
              <p:cNvPr id="175"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76"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a:t>
                </a:r>
                <a:endParaRPr lang="de-DE" dirty="0">
                  <a:solidFill>
                    <a:schemeClr val="tx2"/>
                  </a:solidFill>
                  <a:latin typeface="Constantia" pitchFamily="18" charset="0"/>
                </a:endParaRPr>
              </a:p>
            </p:txBody>
          </p:sp>
        </p:grpSp>
        <p:grpSp>
          <p:nvGrpSpPr>
            <p:cNvPr id="164" name="Group 137"/>
            <p:cNvGrpSpPr/>
            <p:nvPr/>
          </p:nvGrpSpPr>
          <p:grpSpPr>
            <a:xfrm>
              <a:off x="5904035" y="2230461"/>
              <a:ext cx="591065" cy="314326"/>
              <a:chOff x="7643834" y="3857628"/>
              <a:chExt cx="587205" cy="267893"/>
            </a:xfrm>
          </p:grpSpPr>
          <p:sp>
            <p:nvSpPr>
              <p:cNvPr id="173" name="Rechteck 19"/>
              <p:cNvSpPr/>
              <p:nvPr/>
            </p:nvSpPr>
            <p:spPr bwMode="auto">
              <a:xfrm>
                <a:off x="7929586" y="3857628"/>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6">
                        <a:lumMod val="20000"/>
                        <a:lumOff val="80000"/>
                      </a:schemeClr>
                    </a:solidFill>
                    <a:latin typeface="Constantia" pitchFamily="18" charset="0"/>
                  </a:rPr>
                  <a:t>C</a:t>
                </a:r>
                <a:endParaRPr lang="de-DE" dirty="0">
                  <a:solidFill>
                    <a:schemeClr val="accent6">
                      <a:lumMod val="20000"/>
                      <a:lumOff val="80000"/>
                    </a:schemeClr>
                  </a:solidFill>
                  <a:latin typeface="Constantia" pitchFamily="18" charset="0"/>
                </a:endParaRPr>
              </a:p>
            </p:txBody>
          </p:sp>
          <p:sp>
            <p:nvSpPr>
              <p:cNvPr id="174"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sp>
          <p:nvSpPr>
            <p:cNvPr id="165" name="Rechteck 19"/>
            <p:cNvSpPr/>
            <p:nvPr/>
          </p:nvSpPr>
          <p:spPr bwMode="auto">
            <a:xfrm>
              <a:off x="7417572" y="2146641"/>
              <a:ext cx="783872"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166" name="Rechteck 19"/>
            <p:cNvSpPr/>
            <p:nvPr/>
          </p:nvSpPr>
          <p:spPr bwMode="auto">
            <a:xfrm>
              <a:off x="8201444" y="2146639"/>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grpSp>
          <p:nvGrpSpPr>
            <p:cNvPr id="167" name="Group 92"/>
            <p:cNvGrpSpPr/>
            <p:nvPr/>
          </p:nvGrpSpPr>
          <p:grpSpPr>
            <a:xfrm>
              <a:off x="7510743" y="2230461"/>
              <a:ext cx="591065" cy="314326"/>
              <a:chOff x="5357818" y="2857496"/>
              <a:chExt cx="587205" cy="267893"/>
            </a:xfrm>
          </p:grpSpPr>
          <p:sp>
            <p:nvSpPr>
              <p:cNvPr id="171"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72"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3</a:t>
                </a:r>
                <a:endParaRPr lang="de-DE" dirty="0">
                  <a:solidFill>
                    <a:schemeClr val="tx2"/>
                  </a:solidFill>
                  <a:latin typeface="Constantia" pitchFamily="18" charset="0"/>
                </a:endParaRPr>
              </a:p>
            </p:txBody>
          </p:sp>
        </p:grpSp>
        <p:grpSp>
          <p:nvGrpSpPr>
            <p:cNvPr id="168" name="Group 92"/>
            <p:cNvGrpSpPr/>
            <p:nvPr/>
          </p:nvGrpSpPr>
          <p:grpSpPr>
            <a:xfrm>
              <a:off x="8315839" y="2230461"/>
              <a:ext cx="591065" cy="314326"/>
              <a:chOff x="5357818" y="2857496"/>
              <a:chExt cx="587205" cy="267893"/>
            </a:xfrm>
          </p:grpSpPr>
          <p:sp>
            <p:nvSpPr>
              <p:cNvPr id="169"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70"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4</a:t>
                </a:r>
                <a:endParaRPr lang="de-DE" dirty="0">
                  <a:solidFill>
                    <a:schemeClr val="tx2"/>
                  </a:solidFill>
                  <a:latin typeface="Constantia" pitchFamily="18" charset="0"/>
                </a:endParaRPr>
              </a:p>
            </p:txBody>
          </p:sp>
        </p:grpSp>
      </p:grpSp>
      <p:sp>
        <p:nvSpPr>
          <p:cNvPr id="185" name="Down Arrow 184"/>
          <p:cNvSpPr/>
          <p:nvPr/>
        </p:nvSpPr>
        <p:spPr bwMode="auto">
          <a:xfrm>
            <a:off x="5615698" y="3904681"/>
            <a:ext cx="1771926" cy="970683"/>
          </a:xfrm>
          <a:prstGeom prst="downArrow">
            <a:avLst>
              <a:gd name="adj1" fmla="val 50000"/>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i="1" dirty="0" smtClean="0">
                <a:latin typeface="Constantia" pitchFamily="18" charset="0"/>
              </a:rPr>
              <a:t>Radix Sort</a:t>
            </a:r>
            <a:endParaRPr kumimoji="0" lang="en-US" sz="2000" b="0" i="1" u="none" strike="noStrike" cap="none" normalizeH="0" baseline="0" dirty="0" smtClean="0">
              <a:ln>
                <a:noFill/>
              </a:ln>
              <a:solidFill>
                <a:schemeClr val="tx1"/>
              </a:solidFill>
              <a:effectLst/>
              <a:latin typeface="Constantia" pitchFamily="18" charset="0"/>
            </a:endParaRPr>
          </a:p>
        </p:txBody>
      </p:sp>
      <p:sp>
        <p:nvSpPr>
          <p:cNvPr id="186" name="Left Arrow 185"/>
          <p:cNvSpPr/>
          <p:nvPr/>
        </p:nvSpPr>
        <p:spPr bwMode="auto">
          <a:xfrm>
            <a:off x="2743200" y="4613434"/>
            <a:ext cx="1219200" cy="1410656"/>
          </a:xfrm>
          <a:prstGeom prst="leftArrow">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onstantia" pitchFamily="18" charset="0"/>
              </a:rPr>
              <a:t>Extract Cells</a:t>
            </a:r>
          </a:p>
        </p:txBody>
      </p:sp>
      <p:sp>
        <p:nvSpPr>
          <p:cNvPr id="187" name="TextBox 186"/>
          <p:cNvSpPr txBox="1"/>
          <p:nvPr/>
        </p:nvSpPr>
        <p:spPr>
          <a:xfrm>
            <a:off x="4056740" y="4613434"/>
            <a:ext cx="2000264" cy="400110"/>
          </a:xfrm>
          <a:prstGeom prst="rect">
            <a:avLst/>
          </a:prstGeom>
          <a:noFill/>
        </p:spPr>
        <p:txBody>
          <a:bodyPr wrap="square" rtlCol="0">
            <a:spAutoFit/>
          </a:bodyPr>
          <a:lstStyle/>
          <a:p>
            <a:r>
              <a:rPr lang="en-US" sz="2000" b="1" dirty="0" smtClean="0">
                <a:latin typeface="Constantia" pitchFamily="18" charset="0"/>
              </a:rPr>
              <a:t>Sorted Pairs</a:t>
            </a:r>
            <a:endParaRPr lang="en-US" sz="2000" b="1" dirty="0">
              <a:latin typeface="Constantia" pitchFamily="18" charset="0"/>
            </a:endParaRPr>
          </a:p>
        </p:txBody>
      </p:sp>
      <p:grpSp>
        <p:nvGrpSpPr>
          <p:cNvPr id="188" name="Group 187"/>
          <p:cNvGrpSpPr/>
          <p:nvPr/>
        </p:nvGrpSpPr>
        <p:grpSpPr>
          <a:xfrm>
            <a:off x="838200" y="4587842"/>
            <a:ext cx="1744682" cy="1603063"/>
            <a:chOff x="5330642" y="2880000"/>
            <a:chExt cx="3240000" cy="3240000"/>
          </a:xfrm>
        </p:grpSpPr>
        <p:grpSp>
          <p:nvGrpSpPr>
            <p:cNvPr id="189" name="Group 188"/>
            <p:cNvGrpSpPr/>
            <p:nvPr/>
          </p:nvGrpSpPr>
          <p:grpSpPr>
            <a:xfrm>
              <a:off x="5691995" y="2882498"/>
              <a:ext cx="2878647" cy="2110589"/>
              <a:chOff x="5691995" y="2882498"/>
              <a:chExt cx="2878647" cy="2110589"/>
            </a:xfrm>
          </p:grpSpPr>
          <p:sp>
            <p:nvSpPr>
              <p:cNvPr id="199" name="Gleichschenkliges Dreieck 129"/>
              <p:cNvSpPr>
                <a:spLocks noChangeArrowheads="1"/>
              </p:cNvSpPr>
              <p:nvPr/>
            </p:nvSpPr>
            <p:spPr bwMode="auto">
              <a:xfrm>
                <a:off x="5691995" y="3240252"/>
                <a:ext cx="414414" cy="300302"/>
              </a:xfrm>
              <a:prstGeom prst="triangle">
                <a:avLst>
                  <a:gd name="adj" fmla="val 48673"/>
                </a:avLst>
              </a:prstGeom>
              <a:solidFill>
                <a:srgbClr val="FFE48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sp>
            <p:nvSpPr>
              <p:cNvPr id="200" name="Gleichschenkliges Dreieck 129"/>
              <p:cNvSpPr>
                <a:spLocks noChangeArrowheads="1"/>
              </p:cNvSpPr>
              <p:nvPr/>
            </p:nvSpPr>
            <p:spPr bwMode="auto">
              <a:xfrm>
                <a:off x="5991640" y="3461119"/>
                <a:ext cx="626449" cy="1531968"/>
              </a:xfrm>
              <a:prstGeom prst="triangle">
                <a:avLst>
                  <a:gd name="adj" fmla="val 26930"/>
                </a:avLst>
              </a:prstGeom>
              <a:solidFill>
                <a:srgbClr val="C4E59F"/>
              </a:solidFill>
              <a:ln w="9525">
                <a:noFill/>
                <a:round/>
                <a:headEnd/>
                <a:tailEnd/>
              </a:ln>
            </p:spPr>
            <p:txBody>
              <a:bodyPr wrap="none">
                <a:prstTxWarp prst="textNoShape">
                  <a:avLst/>
                </a:prstTxWarp>
              </a:bodyPr>
              <a:lstStyle/>
              <a:p>
                <a:endParaRPr lang="de-DE" sz="1600" dirty="0">
                  <a:latin typeface="Constantia" pitchFamily="18" charset="0"/>
                </a:endParaRPr>
              </a:p>
            </p:txBody>
          </p:sp>
          <p:sp>
            <p:nvSpPr>
              <p:cNvPr id="201" name="Gleichschenkliges Dreieck 129"/>
              <p:cNvSpPr>
                <a:spLocks noChangeArrowheads="1"/>
              </p:cNvSpPr>
              <p:nvPr/>
            </p:nvSpPr>
            <p:spPr bwMode="auto">
              <a:xfrm>
                <a:off x="6307038" y="3080120"/>
                <a:ext cx="2096477" cy="761999"/>
              </a:xfrm>
              <a:prstGeom prst="triangle">
                <a:avLst>
                  <a:gd name="adj" fmla="val 560"/>
                </a:avLst>
              </a:prstGeom>
              <a:solidFill>
                <a:schemeClr val="accent2">
                  <a:lumMod val="40000"/>
                  <a:lumOff val="60000"/>
                </a:schemeClr>
              </a:solidFill>
              <a:ln w="9525">
                <a:noFill/>
                <a:round/>
                <a:headEnd/>
                <a:tailEnd/>
              </a:ln>
            </p:spPr>
            <p:txBody>
              <a:bodyPr wrap="none" anchor="ctr" anchorCtr="1">
                <a:prstTxWarp prst="textNoShape">
                  <a:avLst/>
                </a:prstTxWarp>
              </a:bodyPr>
              <a:lstStyle/>
              <a:p>
                <a:endParaRPr lang="de-DE" sz="1600" dirty="0">
                  <a:solidFill>
                    <a:schemeClr val="accent2">
                      <a:lumMod val="20000"/>
                      <a:lumOff val="80000"/>
                    </a:schemeClr>
                  </a:solidFill>
                  <a:latin typeface="Constantia" pitchFamily="18" charset="0"/>
                </a:endParaRPr>
              </a:p>
            </p:txBody>
          </p:sp>
          <p:sp>
            <p:nvSpPr>
              <p:cNvPr id="202" name="Gleichschenkliges Dreieck 129"/>
              <p:cNvSpPr>
                <a:spLocks noChangeArrowheads="1"/>
              </p:cNvSpPr>
              <p:nvPr/>
            </p:nvSpPr>
            <p:spPr bwMode="auto">
              <a:xfrm>
                <a:off x="8045447" y="2882498"/>
                <a:ext cx="525195" cy="428468"/>
              </a:xfrm>
              <a:prstGeom prst="triangle">
                <a:avLst>
                  <a:gd name="adj" fmla="val 48522"/>
                </a:avLst>
              </a:prstGeom>
              <a:solidFill>
                <a:srgbClr val="9BD4F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grpSp>
        <p:sp>
          <p:nvSpPr>
            <p:cNvPr id="190" name="Rechteck 19"/>
            <p:cNvSpPr/>
            <p:nvPr/>
          </p:nvSpPr>
          <p:spPr bwMode="auto">
            <a:xfrm>
              <a:off x="5330642" y="504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17,1x1</a:t>
              </a:r>
              <a:endParaRPr lang="de-DE" sz="2000" dirty="0">
                <a:latin typeface="Constantia" pitchFamily="18" charset="0"/>
              </a:endParaRPr>
            </a:p>
          </p:txBody>
        </p:sp>
        <p:sp>
          <p:nvSpPr>
            <p:cNvPr id="191" name="Rechteck 20"/>
            <p:cNvSpPr>
              <a:spLocks noChangeArrowheads="1"/>
            </p:cNvSpPr>
            <p:nvPr/>
          </p:nvSpPr>
          <p:spPr bwMode="auto">
            <a:xfrm>
              <a:off x="6398776" y="504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18</a:t>
              </a:r>
              <a:r>
                <a:rPr lang="de-DE" sz="2000" dirty="0" smtClean="0">
                  <a:latin typeface="Constantia" pitchFamily="18" charset="0"/>
                </a:rPr>
                <a:t>,1x1</a:t>
              </a:r>
              <a:endParaRPr lang="de-DE" sz="2000" dirty="0">
                <a:latin typeface="Constantia" pitchFamily="18" charset="0"/>
              </a:endParaRPr>
            </a:p>
          </p:txBody>
        </p:sp>
        <p:sp>
          <p:nvSpPr>
            <p:cNvPr id="192" name="Rechteck 21"/>
            <p:cNvSpPr/>
            <p:nvPr/>
          </p:nvSpPr>
          <p:spPr bwMode="auto">
            <a:xfrm>
              <a:off x="7466906" y="504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19</a:t>
              </a:r>
              <a:r>
                <a:rPr lang="de-DE" sz="2000" dirty="0" smtClean="0">
                  <a:latin typeface="Constantia" pitchFamily="18" charset="0"/>
                </a:rPr>
                <a:t>,1x1</a:t>
              </a:r>
              <a:endParaRPr lang="de-DE" sz="2000" dirty="0">
                <a:latin typeface="Constantia" pitchFamily="18" charset="0"/>
              </a:endParaRPr>
            </a:p>
          </p:txBody>
        </p:sp>
        <p:sp>
          <p:nvSpPr>
            <p:cNvPr id="193" name="Rechteck 23"/>
            <p:cNvSpPr/>
            <p:nvPr/>
          </p:nvSpPr>
          <p:spPr bwMode="auto">
            <a:xfrm>
              <a:off x="5330642" y="396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14,1x1</a:t>
              </a:r>
              <a:endParaRPr lang="de-DE" dirty="0">
                <a:latin typeface="Constantia" pitchFamily="18" charset="0"/>
              </a:endParaRPr>
            </a:p>
          </p:txBody>
        </p:sp>
        <p:sp>
          <p:nvSpPr>
            <p:cNvPr id="194" name="Rechteck 24"/>
            <p:cNvSpPr/>
            <p:nvPr/>
          </p:nvSpPr>
          <p:spPr bwMode="auto">
            <a:xfrm>
              <a:off x="7466906" y="396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16</a:t>
              </a:r>
              <a:r>
                <a:rPr lang="de-DE" sz="2000" dirty="0" smtClean="0">
                  <a:latin typeface="Constantia" pitchFamily="18" charset="0"/>
                </a:rPr>
                <a:t>,1x1</a:t>
              </a:r>
              <a:endParaRPr lang="de-DE" sz="2000" dirty="0">
                <a:latin typeface="Constantia" pitchFamily="18" charset="0"/>
              </a:endParaRPr>
            </a:p>
          </p:txBody>
        </p:sp>
        <p:sp>
          <p:nvSpPr>
            <p:cNvPr id="195" name="Rechteck 26"/>
            <p:cNvSpPr/>
            <p:nvPr/>
          </p:nvSpPr>
          <p:spPr bwMode="auto">
            <a:xfrm>
              <a:off x="5330642" y="288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0, 3x3</a:t>
              </a:r>
              <a:endParaRPr lang="de-DE" dirty="0">
                <a:latin typeface="Constantia" pitchFamily="18" charset="0"/>
              </a:endParaRPr>
            </a:p>
          </p:txBody>
        </p:sp>
        <p:sp>
          <p:nvSpPr>
            <p:cNvPr id="196" name="Rechteck 27"/>
            <p:cNvSpPr>
              <a:spLocks noChangeArrowheads="1"/>
            </p:cNvSpPr>
            <p:nvPr/>
          </p:nvSpPr>
          <p:spPr bwMode="auto">
            <a:xfrm>
              <a:off x="6398776" y="288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dirty="0" smtClean="0">
                  <a:latin typeface="Constantia" pitchFamily="18" charset="0"/>
                </a:rPr>
                <a:t>9,1x1</a:t>
              </a:r>
              <a:endParaRPr lang="de-DE" dirty="0">
                <a:latin typeface="Constantia" pitchFamily="18" charset="0"/>
              </a:endParaRPr>
            </a:p>
          </p:txBody>
        </p:sp>
        <p:sp>
          <p:nvSpPr>
            <p:cNvPr id="197" name="Rechteck 28"/>
            <p:cNvSpPr/>
            <p:nvPr/>
          </p:nvSpPr>
          <p:spPr bwMode="auto">
            <a:xfrm>
              <a:off x="7466906" y="288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10,2x2</a:t>
              </a:r>
              <a:endParaRPr lang="de-DE" dirty="0">
                <a:latin typeface="Constantia" pitchFamily="18" charset="0"/>
              </a:endParaRPr>
            </a:p>
          </p:txBody>
        </p:sp>
        <p:sp>
          <p:nvSpPr>
            <p:cNvPr id="198" name="Rechteck 34"/>
            <p:cNvSpPr>
              <a:spLocks noChangeArrowheads="1"/>
            </p:cNvSpPr>
            <p:nvPr/>
          </p:nvSpPr>
          <p:spPr bwMode="auto">
            <a:xfrm>
              <a:off x="6398776" y="396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15</a:t>
              </a:r>
              <a:r>
                <a:rPr lang="de-DE" sz="2000" dirty="0" smtClean="0">
                  <a:latin typeface="Constantia" pitchFamily="18" charset="0"/>
                </a:rPr>
                <a:t>,1x1</a:t>
              </a:r>
              <a:endParaRPr lang="de-DE" sz="2000" dirty="0">
                <a:latin typeface="Constantia" pitchFamily="18" charset="0"/>
              </a:endParaRPr>
            </a:p>
          </p:txBody>
        </p:sp>
      </p:grpSp>
      <p:sp>
        <p:nvSpPr>
          <p:cNvPr id="203" name="Right Arrow 202"/>
          <p:cNvSpPr/>
          <p:nvPr/>
        </p:nvSpPr>
        <p:spPr bwMode="auto">
          <a:xfrm>
            <a:off x="2702268" y="2812810"/>
            <a:ext cx="1260132" cy="1467741"/>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onstantia" pitchFamily="18" charset="0"/>
              </a:rPr>
              <a:t>Write</a:t>
            </a:r>
            <a:r>
              <a:rPr kumimoji="0" lang="en-US" sz="2000" b="0" i="1" u="none" strike="noStrike" cap="none" normalizeH="0" dirty="0" smtClean="0">
                <a:ln>
                  <a:noFill/>
                </a:ln>
                <a:solidFill>
                  <a:schemeClr val="tx1"/>
                </a:solidFill>
                <a:effectLst/>
                <a:latin typeface="Constantia" pitchFamily="18" charset="0"/>
              </a:rPr>
              <a:t> Pairs</a:t>
            </a:r>
            <a:endParaRPr kumimoji="0" lang="en-US" sz="2000" b="0" i="1" u="none" strike="noStrike" cap="none" normalizeH="0" baseline="0" dirty="0" smtClean="0">
              <a:ln>
                <a:noFill/>
              </a:ln>
              <a:solidFill>
                <a:schemeClr val="tx1"/>
              </a:solidFill>
              <a:effectLst/>
              <a:latin typeface="Constantia" pitchFamily="18" charset="0"/>
            </a:endParaRPr>
          </a:p>
        </p:txBody>
      </p:sp>
    </p:spTree>
    <p:extLst>
      <p:ext uri="{BB962C8B-B14F-4D97-AF65-F5344CB8AC3E}">
        <p14:creationId xmlns:p14="http://schemas.microsoft.com/office/powerpoint/2010/main" val="977903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smtClean="0"/>
                  <a:t>Leaves (Naïve Version)</a:t>
                </a:r>
              </a:p>
              <a:p>
                <a:endParaRPr lang="en-US" dirty="0"/>
              </a:p>
              <a:p>
                <a:endParaRPr lang="en-US" dirty="0" smtClean="0"/>
              </a:p>
              <a:p>
                <a:endParaRPr lang="en-US" dirty="0"/>
              </a:p>
              <a:p>
                <a:pPr lvl="1"/>
                <a:r>
                  <a:rPr lang="en-US" dirty="0" smtClean="0"/>
                  <a:t>Build top level cells consecutively</a:t>
                </a:r>
              </a:p>
              <a:p>
                <a:pPr lvl="2"/>
                <a:r>
                  <a:rPr lang="en-US" dirty="0" smtClean="0"/>
                  <a:t>Sequential </a:t>
                </a:r>
                <a14:m>
                  <m:oMath xmlns:m="http://schemas.openxmlformats.org/officeDocument/2006/math">
                    <m:r>
                      <a:rPr lang="en-US" i="1" smtClean="0">
                        <a:latin typeface="Cambria Math"/>
                        <a:ea typeface="Cambria Math"/>
                      </a:rPr>
                      <m:t>⇒</m:t>
                    </m:r>
                  </m:oMath>
                </a14:m>
                <a:r>
                  <a:rPr lang="en-US" dirty="0" smtClean="0"/>
                  <a:t> slow</a:t>
                </a:r>
              </a:p>
              <a:p>
                <a:pPr lvl="2"/>
                <a:endParaRPr lang="en-US" dirty="0" smtClean="0"/>
              </a:p>
              <a:p>
                <a:pPr lvl="1"/>
                <a:r>
                  <a:rPr lang="en-US" dirty="0" smtClean="0"/>
                  <a:t>One thread per cell</a:t>
                </a:r>
              </a:p>
              <a:p>
                <a:pPr lvl="2"/>
                <a:r>
                  <a:rPr lang="en-US" dirty="0" smtClean="0"/>
                  <a:t>Poor work distribution </a:t>
                </a:r>
                <a14:m>
                  <m:oMath xmlns:m="http://schemas.openxmlformats.org/officeDocument/2006/math">
                    <m:r>
                      <a:rPr lang="en-US" i="1">
                        <a:latin typeface="Cambria Math"/>
                        <a:ea typeface="Cambria Math"/>
                      </a:rPr>
                      <m:t>⇒</m:t>
                    </m:r>
                  </m:oMath>
                </a14:m>
                <a:r>
                  <a:rPr lang="en-US" dirty="0" smtClean="0"/>
                  <a:t> slow</a:t>
                </a:r>
              </a:p>
              <a:p>
                <a:pPr marL="457200" lvl="1" indent="0">
                  <a:buNone/>
                </a:pPr>
                <a:r>
                  <a:rPr lang="en-US" dirty="0"/>
                  <a:t>	</a:t>
                </a:r>
                <a:endParaRPr lang="en-US" dirty="0" smtClean="0"/>
              </a:p>
              <a:p>
                <a:pPr lvl="1"/>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1614" t="-1351"/>
                </a:stretch>
              </a:blipFill>
            </p:spPr>
            <p:txBody>
              <a:bodyPr/>
              <a:lstStyle/>
              <a:p>
                <a:r>
                  <a:rPr lang="en-US">
                    <a:noFill/>
                  </a:rPr>
                  <a:t> </a:t>
                </a:r>
              </a:p>
            </p:txBody>
          </p:sp>
        </mc:Fallback>
      </mc:AlternateContent>
      <p:sp>
        <p:nvSpPr>
          <p:cNvPr id="17" name="TextBox 16"/>
          <p:cNvSpPr txBox="1"/>
          <p:nvPr/>
        </p:nvSpPr>
        <p:spPr>
          <a:xfrm>
            <a:off x="6592200" y="1350718"/>
            <a:ext cx="1363167" cy="400110"/>
          </a:xfrm>
          <a:prstGeom prst="rect">
            <a:avLst/>
          </a:prstGeom>
          <a:noFill/>
        </p:spPr>
        <p:txBody>
          <a:bodyPr wrap="square" rtlCol="0">
            <a:spAutoFit/>
          </a:bodyPr>
          <a:lstStyle/>
          <a:p>
            <a:r>
              <a:rPr lang="en-US" sz="2000" b="1" dirty="0" smtClean="0">
                <a:latin typeface="Constantia" pitchFamily="18" charset="0"/>
              </a:rPr>
              <a:t>Top Cells</a:t>
            </a:r>
            <a:endParaRPr lang="en-US" sz="2000" b="1" dirty="0">
              <a:latin typeface="Constantia" pitchFamily="18" charset="0"/>
            </a:endParaRPr>
          </a:p>
        </p:txBody>
      </p:sp>
      <p:grpSp>
        <p:nvGrpSpPr>
          <p:cNvPr id="26" name="Group 25"/>
          <p:cNvGrpSpPr/>
          <p:nvPr/>
        </p:nvGrpSpPr>
        <p:grpSpPr>
          <a:xfrm>
            <a:off x="1119871" y="2501952"/>
            <a:ext cx="5227928" cy="352306"/>
            <a:chOff x="2812007" y="2146639"/>
            <a:chExt cx="6173308" cy="502923"/>
          </a:xfrm>
        </p:grpSpPr>
        <p:sp>
          <p:nvSpPr>
            <p:cNvPr id="27" name="Rechteck 19"/>
            <p:cNvSpPr/>
            <p:nvPr/>
          </p:nvSpPr>
          <p:spPr bwMode="auto">
            <a:xfrm>
              <a:off x="2812007" y="2146640"/>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28" name="Rechteck 19"/>
            <p:cNvSpPr/>
            <p:nvPr/>
          </p:nvSpPr>
          <p:spPr bwMode="auto">
            <a:xfrm>
              <a:off x="3570593"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29" name="Rechteck 19"/>
            <p:cNvSpPr/>
            <p:nvPr/>
          </p:nvSpPr>
          <p:spPr bwMode="auto">
            <a:xfrm>
              <a:off x="4329179"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30" name="Rechteck 19"/>
            <p:cNvSpPr/>
            <p:nvPr/>
          </p:nvSpPr>
          <p:spPr bwMode="auto">
            <a:xfrm>
              <a:off x="5087765"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31" name="Rechteck 19"/>
            <p:cNvSpPr/>
            <p:nvPr/>
          </p:nvSpPr>
          <p:spPr bwMode="auto">
            <a:xfrm>
              <a:off x="5846351"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32" name="Rechteck 19"/>
            <p:cNvSpPr/>
            <p:nvPr/>
          </p:nvSpPr>
          <p:spPr bwMode="auto">
            <a:xfrm>
              <a:off x="6630223" y="2146641"/>
              <a:ext cx="783872"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grpSp>
          <p:nvGrpSpPr>
            <p:cNvPr id="33" name="Group 137"/>
            <p:cNvGrpSpPr/>
            <p:nvPr/>
          </p:nvGrpSpPr>
          <p:grpSpPr>
            <a:xfrm>
              <a:off x="6695019" y="2230461"/>
              <a:ext cx="591065" cy="314326"/>
              <a:chOff x="7643834" y="3857628"/>
              <a:chExt cx="587205" cy="267893"/>
            </a:xfrm>
          </p:grpSpPr>
          <p:sp>
            <p:nvSpPr>
              <p:cNvPr id="57" name="Rechteck 19"/>
              <p:cNvSpPr/>
              <p:nvPr/>
            </p:nvSpPr>
            <p:spPr bwMode="auto">
              <a:xfrm>
                <a:off x="7929586" y="3857628"/>
                <a:ext cx="301453" cy="267893"/>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bg1"/>
                    </a:solidFill>
                    <a:latin typeface="Constantia" pitchFamily="18" charset="0"/>
                  </a:rPr>
                  <a:t>D</a:t>
                </a:r>
                <a:endParaRPr lang="de-DE" dirty="0">
                  <a:solidFill>
                    <a:schemeClr val="bg1"/>
                  </a:solidFill>
                  <a:latin typeface="Constantia" pitchFamily="18" charset="0"/>
                </a:endParaRPr>
              </a:p>
            </p:txBody>
          </p:sp>
          <p:sp>
            <p:nvSpPr>
              <p:cNvPr id="58"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34" name="Group 86"/>
            <p:cNvGrpSpPr/>
            <p:nvPr/>
          </p:nvGrpSpPr>
          <p:grpSpPr>
            <a:xfrm>
              <a:off x="2883915" y="2230461"/>
              <a:ext cx="591064" cy="314326"/>
              <a:chOff x="4643439" y="2857496"/>
              <a:chExt cx="587204" cy="267893"/>
            </a:xfrm>
          </p:grpSpPr>
          <p:sp>
            <p:nvSpPr>
              <p:cNvPr id="55"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56"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35" name="Group 87"/>
            <p:cNvGrpSpPr/>
            <p:nvPr/>
          </p:nvGrpSpPr>
          <p:grpSpPr>
            <a:xfrm>
              <a:off x="4393975" y="2230461"/>
              <a:ext cx="591064" cy="314326"/>
              <a:chOff x="4643439" y="2857496"/>
              <a:chExt cx="587204" cy="267893"/>
            </a:xfrm>
          </p:grpSpPr>
          <p:sp>
            <p:nvSpPr>
              <p:cNvPr id="53"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54"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36" name="Group 92"/>
            <p:cNvGrpSpPr/>
            <p:nvPr/>
          </p:nvGrpSpPr>
          <p:grpSpPr>
            <a:xfrm>
              <a:off x="3674899" y="2230461"/>
              <a:ext cx="591065" cy="314326"/>
              <a:chOff x="5357818" y="2857496"/>
              <a:chExt cx="587205" cy="267893"/>
            </a:xfrm>
          </p:grpSpPr>
          <p:sp>
            <p:nvSpPr>
              <p:cNvPr id="51"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52"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37" name="Group 96"/>
            <p:cNvGrpSpPr/>
            <p:nvPr/>
          </p:nvGrpSpPr>
          <p:grpSpPr>
            <a:xfrm>
              <a:off x="5184959" y="2230461"/>
              <a:ext cx="591064" cy="314326"/>
              <a:chOff x="4643439" y="2857496"/>
              <a:chExt cx="587204" cy="267893"/>
            </a:xfrm>
          </p:grpSpPr>
          <p:sp>
            <p:nvSpPr>
              <p:cNvPr id="49"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50"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a:t>
                </a:r>
                <a:endParaRPr lang="de-DE" dirty="0">
                  <a:solidFill>
                    <a:schemeClr val="tx2"/>
                  </a:solidFill>
                  <a:latin typeface="Constantia" pitchFamily="18" charset="0"/>
                </a:endParaRPr>
              </a:p>
            </p:txBody>
          </p:sp>
        </p:grpSp>
        <p:grpSp>
          <p:nvGrpSpPr>
            <p:cNvPr id="38" name="Group 137"/>
            <p:cNvGrpSpPr/>
            <p:nvPr/>
          </p:nvGrpSpPr>
          <p:grpSpPr>
            <a:xfrm>
              <a:off x="5904035" y="2230461"/>
              <a:ext cx="591065" cy="314326"/>
              <a:chOff x="7643834" y="3857628"/>
              <a:chExt cx="587205" cy="267893"/>
            </a:xfrm>
          </p:grpSpPr>
          <p:sp>
            <p:nvSpPr>
              <p:cNvPr id="47" name="Rechteck 19"/>
              <p:cNvSpPr/>
              <p:nvPr/>
            </p:nvSpPr>
            <p:spPr bwMode="auto">
              <a:xfrm>
                <a:off x="7929586" y="3857628"/>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48"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sp>
          <p:nvSpPr>
            <p:cNvPr id="39" name="Rechteck 19"/>
            <p:cNvSpPr/>
            <p:nvPr/>
          </p:nvSpPr>
          <p:spPr bwMode="auto">
            <a:xfrm>
              <a:off x="7417572" y="2146641"/>
              <a:ext cx="783872"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40" name="Rechteck 19"/>
            <p:cNvSpPr/>
            <p:nvPr/>
          </p:nvSpPr>
          <p:spPr bwMode="auto">
            <a:xfrm>
              <a:off x="8201444" y="2146639"/>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grpSp>
          <p:nvGrpSpPr>
            <p:cNvPr id="41" name="Group 92"/>
            <p:cNvGrpSpPr/>
            <p:nvPr/>
          </p:nvGrpSpPr>
          <p:grpSpPr>
            <a:xfrm>
              <a:off x="7510743" y="2230461"/>
              <a:ext cx="591065" cy="314326"/>
              <a:chOff x="5357818" y="2857496"/>
              <a:chExt cx="587205" cy="267893"/>
            </a:xfrm>
          </p:grpSpPr>
          <p:sp>
            <p:nvSpPr>
              <p:cNvPr id="45"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46"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3</a:t>
                </a:r>
                <a:endParaRPr lang="de-DE" dirty="0">
                  <a:solidFill>
                    <a:schemeClr val="tx2"/>
                  </a:solidFill>
                  <a:latin typeface="Constantia" pitchFamily="18" charset="0"/>
                </a:endParaRPr>
              </a:p>
            </p:txBody>
          </p:sp>
        </p:grpSp>
        <p:grpSp>
          <p:nvGrpSpPr>
            <p:cNvPr id="42" name="Group 92"/>
            <p:cNvGrpSpPr/>
            <p:nvPr/>
          </p:nvGrpSpPr>
          <p:grpSpPr>
            <a:xfrm>
              <a:off x="8315839" y="2230461"/>
              <a:ext cx="591065" cy="314326"/>
              <a:chOff x="5357818" y="2857496"/>
              <a:chExt cx="587205" cy="267893"/>
            </a:xfrm>
          </p:grpSpPr>
          <p:sp>
            <p:nvSpPr>
              <p:cNvPr id="43"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44"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4</a:t>
                </a:r>
                <a:endParaRPr lang="de-DE" dirty="0">
                  <a:solidFill>
                    <a:schemeClr val="tx2"/>
                  </a:solidFill>
                  <a:latin typeface="Constantia" pitchFamily="18" charset="0"/>
                </a:endParaRPr>
              </a:p>
            </p:txBody>
          </p:sp>
        </p:grpSp>
      </p:grpSp>
      <p:grpSp>
        <p:nvGrpSpPr>
          <p:cNvPr id="171" name="Group 170"/>
          <p:cNvGrpSpPr/>
          <p:nvPr/>
        </p:nvGrpSpPr>
        <p:grpSpPr>
          <a:xfrm>
            <a:off x="6605694" y="1750827"/>
            <a:ext cx="2055677" cy="1103430"/>
            <a:chOff x="5330642" y="2880000"/>
            <a:chExt cx="3240000" cy="3240000"/>
          </a:xfrm>
        </p:grpSpPr>
        <p:grpSp>
          <p:nvGrpSpPr>
            <p:cNvPr id="172" name="Group 171"/>
            <p:cNvGrpSpPr/>
            <p:nvPr/>
          </p:nvGrpSpPr>
          <p:grpSpPr>
            <a:xfrm>
              <a:off x="5691995" y="2882498"/>
              <a:ext cx="2878647" cy="2110589"/>
              <a:chOff x="5691995" y="2882498"/>
              <a:chExt cx="2878647" cy="2110589"/>
            </a:xfrm>
          </p:grpSpPr>
          <p:sp>
            <p:nvSpPr>
              <p:cNvPr id="182" name="Gleichschenkliges Dreieck 129"/>
              <p:cNvSpPr>
                <a:spLocks noChangeArrowheads="1"/>
              </p:cNvSpPr>
              <p:nvPr/>
            </p:nvSpPr>
            <p:spPr bwMode="auto">
              <a:xfrm>
                <a:off x="5691995" y="3240252"/>
                <a:ext cx="414414" cy="300302"/>
              </a:xfrm>
              <a:prstGeom prst="triangle">
                <a:avLst>
                  <a:gd name="adj" fmla="val 48673"/>
                </a:avLst>
              </a:prstGeom>
              <a:solidFill>
                <a:srgbClr val="FFE48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sp>
            <p:nvSpPr>
              <p:cNvPr id="183" name="Gleichschenkliges Dreieck 129"/>
              <p:cNvSpPr>
                <a:spLocks noChangeArrowheads="1"/>
              </p:cNvSpPr>
              <p:nvPr/>
            </p:nvSpPr>
            <p:spPr bwMode="auto">
              <a:xfrm>
                <a:off x="5991640" y="3461119"/>
                <a:ext cx="626449" cy="1531968"/>
              </a:xfrm>
              <a:prstGeom prst="triangle">
                <a:avLst>
                  <a:gd name="adj" fmla="val 26930"/>
                </a:avLst>
              </a:prstGeom>
              <a:solidFill>
                <a:srgbClr val="C4E59F"/>
              </a:solidFill>
              <a:ln w="9525">
                <a:noFill/>
                <a:round/>
                <a:headEnd/>
                <a:tailEnd/>
              </a:ln>
            </p:spPr>
            <p:txBody>
              <a:bodyPr wrap="none">
                <a:prstTxWarp prst="textNoShape">
                  <a:avLst/>
                </a:prstTxWarp>
              </a:bodyPr>
              <a:lstStyle/>
              <a:p>
                <a:endParaRPr lang="de-DE" sz="1600" dirty="0">
                  <a:latin typeface="Constantia" pitchFamily="18" charset="0"/>
                </a:endParaRPr>
              </a:p>
            </p:txBody>
          </p:sp>
          <p:sp>
            <p:nvSpPr>
              <p:cNvPr id="184" name="Gleichschenkliges Dreieck 129"/>
              <p:cNvSpPr>
                <a:spLocks noChangeArrowheads="1"/>
              </p:cNvSpPr>
              <p:nvPr/>
            </p:nvSpPr>
            <p:spPr bwMode="auto">
              <a:xfrm>
                <a:off x="6307038" y="3080120"/>
                <a:ext cx="2096477" cy="761999"/>
              </a:xfrm>
              <a:prstGeom prst="triangle">
                <a:avLst>
                  <a:gd name="adj" fmla="val 560"/>
                </a:avLst>
              </a:prstGeom>
              <a:solidFill>
                <a:schemeClr val="accent2">
                  <a:lumMod val="40000"/>
                  <a:lumOff val="60000"/>
                </a:schemeClr>
              </a:solidFill>
              <a:ln w="9525">
                <a:noFill/>
                <a:round/>
                <a:headEnd/>
                <a:tailEnd/>
              </a:ln>
            </p:spPr>
            <p:txBody>
              <a:bodyPr wrap="none" anchor="ctr" anchorCtr="1">
                <a:prstTxWarp prst="textNoShape">
                  <a:avLst/>
                </a:prstTxWarp>
              </a:bodyPr>
              <a:lstStyle/>
              <a:p>
                <a:endParaRPr lang="de-DE" sz="1600" dirty="0">
                  <a:solidFill>
                    <a:schemeClr val="accent2">
                      <a:lumMod val="20000"/>
                      <a:lumOff val="80000"/>
                    </a:schemeClr>
                  </a:solidFill>
                  <a:latin typeface="Constantia" pitchFamily="18" charset="0"/>
                </a:endParaRPr>
              </a:p>
            </p:txBody>
          </p:sp>
          <p:sp>
            <p:nvSpPr>
              <p:cNvPr id="185" name="Gleichschenkliges Dreieck 129"/>
              <p:cNvSpPr>
                <a:spLocks noChangeArrowheads="1"/>
              </p:cNvSpPr>
              <p:nvPr/>
            </p:nvSpPr>
            <p:spPr bwMode="auto">
              <a:xfrm>
                <a:off x="8045447" y="2882498"/>
                <a:ext cx="525195" cy="428468"/>
              </a:xfrm>
              <a:prstGeom prst="triangle">
                <a:avLst>
                  <a:gd name="adj" fmla="val 48522"/>
                </a:avLst>
              </a:prstGeom>
              <a:solidFill>
                <a:srgbClr val="9BD4F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grpSp>
        <p:sp>
          <p:nvSpPr>
            <p:cNvPr id="173" name="Rechteck 19"/>
            <p:cNvSpPr/>
            <p:nvPr/>
          </p:nvSpPr>
          <p:spPr bwMode="auto">
            <a:xfrm>
              <a:off x="5330642" y="504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17,1x1</a:t>
              </a:r>
              <a:endParaRPr lang="de-DE" sz="2000" dirty="0">
                <a:latin typeface="Constantia" pitchFamily="18" charset="0"/>
              </a:endParaRPr>
            </a:p>
          </p:txBody>
        </p:sp>
        <p:sp>
          <p:nvSpPr>
            <p:cNvPr id="174" name="Rechteck 20"/>
            <p:cNvSpPr>
              <a:spLocks noChangeArrowheads="1"/>
            </p:cNvSpPr>
            <p:nvPr/>
          </p:nvSpPr>
          <p:spPr bwMode="auto">
            <a:xfrm>
              <a:off x="6398776" y="504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18</a:t>
              </a:r>
              <a:r>
                <a:rPr lang="de-DE" sz="2000" dirty="0" smtClean="0">
                  <a:latin typeface="Constantia" pitchFamily="18" charset="0"/>
                </a:rPr>
                <a:t>,1x1</a:t>
              </a:r>
              <a:endParaRPr lang="de-DE" sz="2000" dirty="0">
                <a:latin typeface="Constantia" pitchFamily="18" charset="0"/>
              </a:endParaRPr>
            </a:p>
          </p:txBody>
        </p:sp>
        <p:sp>
          <p:nvSpPr>
            <p:cNvPr id="175" name="Rechteck 21"/>
            <p:cNvSpPr/>
            <p:nvPr/>
          </p:nvSpPr>
          <p:spPr bwMode="auto">
            <a:xfrm>
              <a:off x="7466906" y="504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19</a:t>
              </a:r>
              <a:r>
                <a:rPr lang="de-DE" sz="2000" dirty="0" smtClean="0">
                  <a:latin typeface="Constantia" pitchFamily="18" charset="0"/>
                </a:rPr>
                <a:t>,1x1</a:t>
              </a:r>
              <a:endParaRPr lang="de-DE" sz="2000" dirty="0">
                <a:latin typeface="Constantia" pitchFamily="18" charset="0"/>
              </a:endParaRPr>
            </a:p>
          </p:txBody>
        </p:sp>
        <p:sp>
          <p:nvSpPr>
            <p:cNvPr id="176" name="Rechteck 23"/>
            <p:cNvSpPr/>
            <p:nvPr/>
          </p:nvSpPr>
          <p:spPr bwMode="auto">
            <a:xfrm>
              <a:off x="5330642" y="396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2000" b="1" dirty="0" smtClean="0">
                  <a:latin typeface="Constantia" pitchFamily="18" charset="0"/>
                </a:rPr>
                <a:t>14,1x1</a:t>
              </a:r>
              <a:endParaRPr lang="de-DE" sz="2000" b="1" dirty="0">
                <a:latin typeface="Constantia" pitchFamily="18" charset="0"/>
              </a:endParaRPr>
            </a:p>
          </p:txBody>
        </p:sp>
        <p:sp>
          <p:nvSpPr>
            <p:cNvPr id="177" name="Rechteck 24"/>
            <p:cNvSpPr/>
            <p:nvPr/>
          </p:nvSpPr>
          <p:spPr bwMode="auto">
            <a:xfrm>
              <a:off x="7466906" y="396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16</a:t>
              </a:r>
              <a:r>
                <a:rPr lang="de-DE" sz="2000" dirty="0" smtClean="0">
                  <a:latin typeface="Constantia" pitchFamily="18" charset="0"/>
                </a:rPr>
                <a:t>,1x1</a:t>
              </a:r>
              <a:endParaRPr lang="de-DE" sz="2000" dirty="0">
                <a:latin typeface="Constantia" pitchFamily="18" charset="0"/>
              </a:endParaRPr>
            </a:p>
          </p:txBody>
        </p:sp>
        <p:sp>
          <p:nvSpPr>
            <p:cNvPr id="178" name="Rechteck 26"/>
            <p:cNvSpPr/>
            <p:nvPr/>
          </p:nvSpPr>
          <p:spPr bwMode="auto">
            <a:xfrm>
              <a:off x="5330642" y="288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2000" b="1" dirty="0" smtClean="0">
                  <a:latin typeface="Constantia" pitchFamily="18" charset="0"/>
                </a:rPr>
                <a:t>0, 3x3</a:t>
              </a:r>
              <a:endParaRPr lang="de-DE" sz="2000" b="1" dirty="0">
                <a:latin typeface="Constantia" pitchFamily="18" charset="0"/>
              </a:endParaRPr>
            </a:p>
          </p:txBody>
        </p:sp>
        <p:sp>
          <p:nvSpPr>
            <p:cNvPr id="179" name="Rechteck 27"/>
            <p:cNvSpPr>
              <a:spLocks noChangeArrowheads="1"/>
            </p:cNvSpPr>
            <p:nvPr/>
          </p:nvSpPr>
          <p:spPr bwMode="auto">
            <a:xfrm>
              <a:off x="6398776" y="288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b="1" dirty="0" smtClean="0">
                  <a:latin typeface="Constantia" pitchFamily="18" charset="0"/>
                </a:rPr>
                <a:t>9</a:t>
              </a:r>
              <a:r>
                <a:rPr lang="de-DE" sz="2000" b="1" dirty="0" smtClean="0">
                  <a:latin typeface="Constantia" pitchFamily="18" charset="0"/>
                </a:rPr>
                <a:t>,1x1</a:t>
              </a:r>
              <a:endParaRPr lang="de-DE" sz="2000" b="1" dirty="0">
                <a:latin typeface="Constantia" pitchFamily="18" charset="0"/>
              </a:endParaRPr>
            </a:p>
          </p:txBody>
        </p:sp>
        <p:sp>
          <p:nvSpPr>
            <p:cNvPr id="180" name="Rechteck 28"/>
            <p:cNvSpPr/>
            <p:nvPr/>
          </p:nvSpPr>
          <p:spPr bwMode="auto">
            <a:xfrm>
              <a:off x="7466906" y="288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b="1" dirty="0" smtClean="0">
                  <a:latin typeface="Constantia" pitchFamily="18" charset="0"/>
                </a:rPr>
                <a:t>10</a:t>
              </a:r>
              <a:r>
                <a:rPr lang="de-DE" sz="2000" b="1" dirty="0" smtClean="0">
                  <a:latin typeface="Constantia" pitchFamily="18" charset="0"/>
                </a:rPr>
                <a:t>,2x2</a:t>
              </a:r>
              <a:endParaRPr lang="de-DE" sz="2000" b="1" dirty="0">
                <a:latin typeface="Constantia" pitchFamily="18" charset="0"/>
              </a:endParaRPr>
            </a:p>
          </p:txBody>
        </p:sp>
        <p:sp>
          <p:nvSpPr>
            <p:cNvPr id="181" name="Rechteck 34"/>
            <p:cNvSpPr>
              <a:spLocks noChangeArrowheads="1"/>
            </p:cNvSpPr>
            <p:nvPr/>
          </p:nvSpPr>
          <p:spPr bwMode="auto">
            <a:xfrm>
              <a:off x="6398776" y="396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15</a:t>
              </a:r>
              <a:r>
                <a:rPr lang="de-DE" sz="2000" dirty="0" smtClean="0">
                  <a:latin typeface="Constantia" pitchFamily="18" charset="0"/>
                </a:rPr>
                <a:t>,1x1</a:t>
              </a:r>
              <a:endParaRPr lang="de-DE" sz="2000" dirty="0">
                <a:latin typeface="Constantia" pitchFamily="18" charset="0"/>
              </a:endParaRPr>
            </a:p>
          </p:txBody>
        </p:sp>
      </p:grpSp>
    </p:spTree>
    <p:extLst>
      <p:ext uri="{BB962C8B-B14F-4D97-AF65-F5344CB8AC3E}">
        <p14:creationId xmlns:p14="http://schemas.microsoft.com/office/powerpoint/2010/main" val="2156706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Leaves</a:t>
            </a:r>
          </a:p>
        </p:txBody>
      </p:sp>
      <p:sp>
        <p:nvSpPr>
          <p:cNvPr id="3" name="Down Arrow 2"/>
          <p:cNvSpPr/>
          <p:nvPr/>
        </p:nvSpPr>
        <p:spPr bwMode="auto">
          <a:xfrm>
            <a:off x="4072163" y="3196779"/>
            <a:ext cx="1995069" cy="697219"/>
          </a:xfrm>
          <a:prstGeom prst="downArrow">
            <a:avLst>
              <a:gd name="adj1" fmla="val 62322"/>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onstantia" pitchFamily="18" charset="0"/>
              </a:rPr>
              <a:t>Write Pairs</a:t>
            </a:r>
          </a:p>
        </p:txBody>
      </p:sp>
      <p:sp>
        <p:nvSpPr>
          <p:cNvPr id="17" name="TextBox 16"/>
          <p:cNvSpPr txBox="1"/>
          <p:nvPr/>
        </p:nvSpPr>
        <p:spPr>
          <a:xfrm>
            <a:off x="6592200" y="1350718"/>
            <a:ext cx="1363167" cy="400110"/>
          </a:xfrm>
          <a:prstGeom prst="rect">
            <a:avLst/>
          </a:prstGeom>
          <a:noFill/>
        </p:spPr>
        <p:txBody>
          <a:bodyPr wrap="square" rtlCol="0">
            <a:spAutoFit/>
          </a:bodyPr>
          <a:lstStyle/>
          <a:p>
            <a:r>
              <a:rPr lang="en-US" sz="2000" b="1" dirty="0" smtClean="0">
                <a:latin typeface="Constantia" pitchFamily="18" charset="0"/>
              </a:rPr>
              <a:t>Top Cells</a:t>
            </a:r>
            <a:endParaRPr lang="en-US" sz="2000" b="1" dirty="0">
              <a:latin typeface="Constantia" pitchFamily="18" charset="0"/>
            </a:endParaRPr>
          </a:p>
        </p:txBody>
      </p:sp>
      <p:sp>
        <p:nvSpPr>
          <p:cNvPr id="18" name="TextBox 17"/>
          <p:cNvSpPr txBox="1"/>
          <p:nvPr/>
        </p:nvSpPr>
        <p:spPr>
          <a:xfrm>
            <a:off x="879910" y="3613128"/>
            <a:ext cx="3382081" cy="400110"/>
          </a:xfrm>
          <a:prstGeom prst="rect">
            <a:avLst/>
          </a:prstGeom>
          <a:noFill/>
        </p:spPr>
        <p:txBody>
          <a:bodyPr wrap="square" rtlCol="0">
            <a:spAutoFit/>
          </a:bodyPr>
          <a:lstStyle/>
          <a:p>
            <a:r>
              <a:rPr lang="en-US" sz="2000" b="1" dirty="0" smtClean="0">
                <a:latin typeface="Constantia" pitchFamily="18" charset="0"/>
              </a:rPr>
              <a:t>(</a:t>
            </a:r>
            <a:r>
              <a:rPr lang="en-US" sz="2000" b="1" dirty="0" smtClean="0">
                <a:solidFill>
                  <a:schemeClr val="bg1">
                    <a:lumMod val="10000"/>
                  </a:schemeClr>
                </a:solidFill>
                <a:latin typeface="Constantia" pitchFamily="18" charset="0"/>
              </a:rPr>
              <a:t>Leaf ID</a:t>
            </a:r>
            <a:r>
              <a:rPr lang="en-US" sz="2000" b="1" dirty="0" smtClean="0">
                <a:latin typeface="Constantia" pitchFamily="18" charset="0"/>
              </a:rPr>
              <a:t>, Prim ID)</a:t>
            </a:r>
            <a:endParaRPr lang="en-US" sz="2000" b="1" dirty="0">
              <a:latin typeface="Constantia" pitchFamily="18" charset="0"/>
            </a:endParaRPr>
          </a:p>
        </p:txBody>
      </p:sp>
      <p:grpSp>
        <p:nvGrpSpPr>
          <p:cNvPr id="26" name="Group 25"/>
          <p:cNvGrpSpPr/>
          <p:nvPr/>
        </p:nvGrpSpPr>
        <p:grpSpPr>
          <a:xfrm>
            <a:off x="1119871" y="2501952"/>
            <a:ext cx="5227928" cy="352306"/>
            <a:chOff x="2812007" y="2146639"/>
            <a:chExt cx="6173308" cy="502923"/>
          </a:xfrm>
        </p:grpSpPr>
        <p:sp>
          <p:nvSpPr>
            <p:cNvPr id="27" name="Rechteck 19"/>
            <p:cNvSpPr/>
            <p:nvPr/>
          </p:nvSpPr>
          <p:spPr bwMode="auto">
            <a:xfrm>
              <a:off x="2812007" y="2146640"/>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28" name="Rechteck 19"/>
            <p:cNvSpPr/>
            <p:nvPr/>
          </p:nvSpPr>
          <p:spPr bwMode="auto">
            <a:xfrm>
              <a:off x="3570593"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29" name="Rechteck 19"/>
            <p:cNvSpPr/>
            <p:nvPr/>
          </p:nvSpPr>
          <p:spPr bwMode="auto">
            <a:xfrm>
              <a:off x="4329179"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30" name="Rechteck 19"/>
            <p:cNvSpPr/>
            <p:nvPr/>
          </p:nvSpPr>
          <p:spPr bwMode="auto">
            <a:xfrm>
              <a:off x="5087765"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31" name="Rechteck 19"/>
            <p:cNvSpPr/>
            <p:nvPr/>
          </p:nvSpPr>
          <p:spPr bwMode="auto">
            <a:xfrm>
              <a:off x="5846351"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32" name="Rechteck 19"/>
            <p:cNvSpPr/>
            <p:nvPr/>
          </p:nvSpPr>
          <p:spPr bwMode="auto">
            <a:xfrm>
              <a:off x="6630223" y="2146641"/>
              <a:ext cx="783872"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grpSp>
          <p:nvGrpSpPr>
            <p:cNvPr id="33" name="Group 137"/>
            <p:cNvGrpSpPr/>
            <p:nvPr/>
          </p:nvGrpSpPr>
          <p:grpSpPr>
            <a:xfrm>
              <a:off x="6695019" y="2230461"/>
              <a:ext cx="591065" cy="314326"/>
              <a:chOff x="7643834" y="3857628"/>
              <a:chExt cx="587205" cy="267893"/>
            </a:xfrm>
          </p:grpSpPr>
          <p:sp>
            <p:nvSpPr>
              <p:cNvPr id="57" name="Rechteck 19"/>
              <p:cNvSpPr/>
              <p:nvPr/>
            </p:nvSpPr>
            <p:spPr bwMode="auto">
              <a:xfrm>
                <a:off x="7929586" y="3857628"/>
                <a:ext cx="301453" cy="267893"/>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bg1"/>
                    </a:solidFill>
                    <a:latin typeface="Constantia" pitchFamily="18" charset="0"/>
                  </a:rPr>
                  <a:t>D</a:t>
                </a:r>
                <a:endParaRPr lang="de-DE" dirty="0">
                  <a:solidFill>
                    <a:schemeClr val="bg1"/>
                  </a:solidFill>
                  <a:latin typeface="Constantia" pitchFamily="18" charset="0"/>
                </a:endParaRPr>
              </a:p>
            </p:txBody>
          </p:sp>
          <p:sp>
            <p:nvSpPr>
              <p:cNvPr id="58"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34" name="Group 86"/>
            <p:cNvGrpSpPr/>
            <p:nvPr/>
          </p:nvGrpSpPr>
          <p:grpSpPr>
            <a:xfrm>
              <a:off x="2883915" y="2230461"/>
              <a:ext cx="591064" cy="314326"/>
              <a:chOff x="4643439" y="2857496"/>
              <a:chExt cx="587204" cy="267893"/>
            </a:xfrm>
          </p:grpSpPr>
          <p:sp>
            <p:nvSpPr>
              <p:cNvPr id="55"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56"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35" name="Group 87"/>
            <p:cNvGrpSpPr/>
            <p:nvPr/>
          </p:nvGrpSpPr>
          <p:grpSpPr>
            <a:xfrm>
              <a:off x="4393975" y="2230461"/>
              <a:ext cx="591064" cy="314326"/>
              <a:chOff x="4643439" y="2857496"/>
              <a:chExt cx="587204" cy="267893"/>
            </a:xfrm>
          </p:grpSpPr>
          <p:sp>
            <p:nvSpPr>
              <p:cNvPr id="53"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54"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36" name="Group 92"/>
            <p:cNvGrpSpPr/>
            <p:nvPr/>
          </p:nvGrpSpPr>
          <p:grpSpPr>
            <a:xfrm>
              <a:off x="3674899" y="2230461"/>
              <a:ext cx="591065" cy="314326"/>
              <a:chOff x="5357818" y="2857496"/>
              <a:chExt cx="587205" cy="267893"/>
            </a:xfrm>
          </p:grpSpPr>
          <p:sp>
            <p:nvSpPr>
              <p:cNvPr id="51"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52"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37" name="Group 96"/>
            <p:cNvGrpSpPr/>
            <p:nvPr/>
          </p:nvGrpSpPr>
          <p:grpSpPr>
            <a:xfrm>
              <a:off x="5184959" y="2230461"/>
              <a:ext cx="591064" cy="314326"/>
              <a:chOff x="4643439" y="2857496"/>
              <a:chExt cx="587204" cy="267893"/>
            </a:xfrm>
          </p:grpSpPr>
          <p:sp>
            <p:nvSpPr>
              <p:cNvPr id="49"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50"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a:t>
                </a:r>
                <a:endParaRPr lang="de-DE" dirty="0">
                  <a:solidFill>
                    <a:schemeClr val="tx2"/>
                  </a:solidFill>
                  <a:latin typeface="Constantia" pitchFamily="18" charset="0"/>
                </a:endParaRPr>
              </a:p>
            </p:txBody>
          </p:sp>
        </p:grpSp>
        <p:grpSp>
          <p:nvGrpSpPr>
            <p:cNvPr id="38" name="Group 137"/>
            <p:cNvGrpSpPr/>
            <p:nvPr/>
          </p:nvGrpSpPr>
          <p:grpSpPr>
            <a:xfrm>
              <a:off x="5904035" y="2230461"/>
              <a:ext cx="591065" cy="314326"/>
              <a:chOff x="7643834" y="3857628"/>
              <a:chExt cx="587205" cy="267893"/>
            </a:xfrm>
          </p:grpSpPr>
          <p:sp>
            <p:nvSpPr>
              <p:cNvPr id="47" name="Rechteck 19"/>
              <p:cNvSpPr/>
              <p:nvPr/>
            </p:nvSpPr>
            <p:spPr bwMode="auto">
              <a:xfrm>
                <a:off x="7929586" y="3857628"/>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48"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sp>
          <p:nvSpPr>
            <p:cNvPr id="39" name="Rechteck 19"/>
            <p:cNvSpPr/>
            <p:nvPr/>
          </p:nvSpPr>
          <p:spPr bwMode="auto">
            <a:xfrm>
              <a:off x="7417572" y="2146641"/>
              <a:ext cx="783872"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40" name="Rechteck 19"/>
            <p:cNvSpPr/>
            <p:nvPr/>
          </p:nvSpPr>
          <p:spPr bwMode="auto">
            <a:xfrm>
              <a:off x="8201444" y="2146639"/>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grpSp>
          <p:nvGrpSpPr>
            <p:cNvPr id="41" name="Group 92"/>
            <p:cNvGrpSpPr/>
            <p:nvPr/>
          </p:nvGrpSpPr>
          <p:grpSpPr>
            <a:xfrm>
              <a:off x="7510743" y="2230461"/>
              <a:ext cx="591065" cy="314326"/>
              <a:chOff x="5357818" y="2857496"/>
              <a:chExt cx="587205" cy="267893"/>
            </a:xfrm>
          </p:grpSpPr>
          <p:sp>
            <p:nvSpPr>
              <p:cNvPr id="45"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46"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3</a:t>
                </a:r>
                <a:endParaRPr lang="de-DE" dirty="0">
                  <a:solidFill>
                    <a:schemeClr val="tx2"/>
                  </a:solidFill>
                  <a:latin typeface="Constantia" pitchFamily="18" charset="0"/>
                </a:endParaRPr>
              </a:p>
            </p:txBody>
          </p:sp>
        </p:grpSp>
        <p:grpSp>
          <p:nvGrpSpPr>
            <p:cNvPr id="42" name="Group 92"/>
            <p:cNvGrpSpPr/>
            <p:nvPr/>
          </p:nvGrpSpPr>
          <p:grpSpPr>
            <a:xfrm>
              <a:off x="8315839" y="2230461"/>
              <a:ext cx="591065" cy="314326"/>
              <a:chOff x="5357818" y="2857496"/>
              <a:chExt cx="587205" cy="267893"/>
            </a:xfrm>
          </p:grpSpPr>
          <p:sp>
            <p:nvSpPr>
              <p:cNvPr id="43"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44"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4</a:t>
                </a:r>
                <a:endParaRPr lang="de-DE" dirty="0">
                  <a:solidFill>
                    <a:schemeClr val="tx2"/>
                  </a:solidFill>
                  <a:latin typeface="Constantia" pitchFamily="18" charset="0"/>
                </a:endParaRPr>
              </a:p>
            </p:txBody>
          </p:sp>
        </p:grpSp>
      </p:grpSp>
      <p:grpSp>
        <p:nvGrpSpPr>
          <p:cNvPr id="59" name="Group 58"/>
          <p:cNvGrpSpPr/>
          <p:nvPr/>
        </p:nvGrpSpPr>
        <p:grpSpPr>
          <a:xfrm>
            <a:off x="881595" y="4007520"/>
            <a:ext cx="7607372" cy="359675"/>
            <a:chOff x="29872" y="3529981"/>
            <a:chExt cx="7920218" cy="513442"/>
          </a:xfrm>
        </p:grpSpPr>
        <p:cxnSp>
          <p:nvCxnSpPr>
            <p:cNvPr id="60" name="Straight Connector 59"/>
            <p:cNvCxnSpPr/>
            <p:nvPr/>
          </p:nvCxnSpPr>
          <p:spPr bwMode="auto">
            <a:xfrm flipV="1">
              <a:off x="29872" y="3538137"/>
              <a:ext cx="4871" cy="50291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1" name="Group 86"/>
            <p:cNvGrpSpPr/>
            <p:nvPr/>
          </p:nvGrpSpPr>
          <p:grpSpPr>
            <a:xfrm>
              <a:off x="71763" y="3638483"/>
              <a:ext cx="508899" cy="301040"/>
              <a:chOff x="4643439" y="2857496"/>
              <a:chExt cx="587204" cy="267893"/>
            </a:xfrm>
          </p:grpSpPr>
          <p:sp>
            <p:nvSpPr>
              <p:cNvPr id="113"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114"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4</a:t>
                </a:r>
                <a:endParaRPr lang="de-DE" dirty="0">
                  <a:solidFill>
                    <a:schemeClr val="tx2"/>
                  </a:solidFill>
                  <a:latin typeface="Constantia" pitchFamily="18" charset="0"/>
                </a:endParaRPr>
              </a:p>
            </p:txBody>
          </p:sp>
        </p:grpSp>
        <p:grpSp>
          <p:nvGrpSpPr>
            <p:cNvPr id="62" name="Group 92"/>
            <p:cNvGrpSpPr/>
            <p:nvPr/>
          </p:nvGrpSpPr>
          <p:grpSpPr>
            <a:xfrm>
              <a:off x="1976602" y="3640858"/>
              <a:ext cx="508899" cy="303408"/>
              <a:chOff x="5357818" y="2857496"/>
              <a:chExt cx="587205" cy="267893"/>
            </a:xfrm>
          </p:grpSpPr>
          <p:sp>
            <p:nvSpPr>
              <p:cNvPr id="111"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B</a:t>
                </a:r>
                <a:endParaRPr lang="de-DE" dirty="0">
                  <a:latin typeface="Constantia" pitchFamily="18" charset="0"/>
                </a:endParaRPr>
              </a:p>
            </p:txBody>
          </p:sp>
          <p:sp>
            <p:nvSpPr>
              <p:cNvPr id="112"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8</a:t>
                </a:r>
                <a:endParaRPr lang="de-DE" dirty="0">
                  <a:solidFill>
                    <a:schemeClr val="tx2"/>
                  </a:solidFill>
                  <a:latin typeface="Constantia" pitchFamily="18" charset="0"/>
                </a:endParaRPr>
              </a:p>
            </p:txBody>
          </p:sp>
        </p:grpSp>
        <p:grpSp>
          <p:nvGrpSpPr>
            <p:cNvPr id="63" name="Group 137"/>
            <p:cNvGrpSpPr/>
            <p:nvPr/>
          </p:nvGrpSpPr>
          <p:grpSpPr>
            <a:xfrm>
              <a:off x="6187299" y="3660015"/>
              <a:ext cx="508899" cy="303409"/>
              <a:chOff x="7643834" y="3857627"/>
              <a:chExt cx="587205" cy="267894"/>
            </a:xfrm>
          </p:grpSpPr>
          <p:sp>
            <p:nvSpPr>
              <p:cNvPr id="109" name="Rechteck 19"/>
              <p:cNvSpPr/>
              <p:nvPr/>
            </p:nvSpPr>
            <p:spPr bwMode="auto">
              <a:xfrm>
                <a:off x="7929586" y="3857627"/>
                <a:ext cx="301453" cy="267893"/>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bg1"/>
                    </a:solidFill>
                    <a:latin typeface="Constantia" pitchFamily="18" charset="0"/>
                  </a:rPr>
                  <a:t>D</a:t>
                </a:r>
                <a:endParaRPr lang="de-DE" dirty="0">
                  <a:solidFill>
                    <a:schemeClr val="bg1"/>
                  </a:solidFill>
                  <a:latin typeface="Constantia" pitchFamily="18" charset="0"/>
                </a:endParaRPr>
              </a:p>
            </p:txBody>
          </p:sp>
          <p:sp>
            <p:nvSpPr>
              <p:cNvPr id="110"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a:t>
                </a:r>
                <a:endParaRPr lang="de-DE" dirty="0">
                  <a:solidFill>
                    <a:schemeClr val="tx2"/>
                  </a:solidFill>
                  <a:latin typeface="Constantia" pitchFamily="18" charset="0"/>
                </a:endParaRPr>
              </a:p>
            </p:txBody>
          </p:sp>
        </p:grpSp>
        <p:grpSp>
          <p:nvGrpSpPr>
            <p:cNvPr id="64" name="Group 86"/>
            <p:cNvGrpSpPr/>
            <p:nvPr/>
          </p:nvGrpSpPr>
          <p:grpSpPr>
            <a:xfrm>
              <a:off x="702192" y="3638483"/>
              <a:ext cx="508899" cy="301040"/>
              <a:chOff x="4643439" y="2857496"/>
              <a:chExt cx="587204" cy="267893"/>
            </a:xfrm>
          </p:grpSpPr>
          <p:sp>
            <p:nvSpPr>
              <p:cNvPr id="107"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108"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5</a:t>
                </a:r>
                <a:endParaRPr lang="de-DE" dirty="0">
                  <a:solidFill>
                    <a:schemeClr val="tx2"/>
                  </a:solidFill>
                  <a:latin typeface="Constantia" pitchFamily="18" charset="0"/>
                </a:endParaRPr>
              </a:p>
            </p:txBody>
          </p:sp>
        </p:grpSp>
        <p:grpSp>
          <p:nvGrpSpPr>
            <p:cNvPr id="65" name="Group 86"/>
            <p:cNvGrpSpPr/>
            <p:nvPr/>
          </p:nvGrpSpPr>
          <p:grpSpPr>
            <a:xfrm>
              <a:off x="1342652" y="3640858"/>
              <a:ext cx="508899" cy="301040"/>
              <a:chOff x="4643439" y="2857496"/>
              <a:chExt cx="587204" cy="267893"/>
            </a:xfrm>
          </p:grpSpPr>
          <p:sp>
            <p:nvSpPr>
              <p:cNvPr id="105" name="Rechteck 19"/>
              <p:cNvSpPr/>
              <p:nvPr/>
            </p:nvSpPr>
            <p:spPr bwMode="auto">
              <a:xfrm>
                <a:off x="492919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B</a:t>
                </a:r>
                <a:endParaRPr lang="de-DE" dirty="0">
                  <a:latin typeface="Constantia" pitchFamily="18" charset="0"/>
                </a:endParaRPr>
              </a:p>
            </p:txBody>
          </p:sp>
          <p:sp>
            <p:nvSpPr>
              <p:cNvPr id="106"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5</a:t>
                </a:r>
                <a:endParaRPr lang="de-DE" dirty="0">
                  <a:solidFill>
                    <a:schemeClr val="tx2"/>
                  </a:solidFill>
                  <a:latin typeface="Constantia" pitchFamily="18" charset="0"/>
                </a:endParaRPr>
              </a:p>
            </p:txBody>
          </p:sp>
        </p:grpSp>
        <p:grpSp>
          <p:nvGrpSpPr>
            <p:cNvPr id="66" name="Group 92"/>
            <p:cNvGrpSpPr/>
            <p:nvPr/>
          </p:nvGrpSpPr>
          <p:grpSpPr>
            <a:xfrm>
              <a:off x="2610440" y="3648303"/>
              <a:ext cx="508899" cy="303408"/>
              <a:chOff x="5357818" y="2857496"/>
              <a:chExt cx="587205" cy="267893"/>
            </a:xfrm>
          </p:grpSpPr>
          <p:sp>
            <p:nvSpPr>
              <p:cNvPr id="103" name="Rechteck 19"/>
              <p:cNvSpPr/>
              <p:nvPr/>
            </p:nvSpPr>
            <p:spPr bwMode="auto">
              <a:xfrm>
                <a:off x="564357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04"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67" name="Group 86"/>
            <p:cNvGrpSpPr/>
            <p:nvPr/>
          </p:nvGrpSpPr>
          <p:grpSpPr>
            <a:xfrm>
              <a:off x="3220529" y="3638483"/>
              <a:ext cx="508899" cy="301040"/>
              <a:chOff x="4643439" y="2857496"/>
              <a:chExt cx="587204" cy="267893"/>
            </a:xfrm>
          </p:grpSpPr>
          <p:sp>
            <p:nvSpPr>
              <p:cNvPr id="101"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02"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5</a:t>
                </a:r>
                <a:endParaRPr lang="de-DE" dirty="0">
                  <a:solidFill>
                    <a:schemeClr val="tx2"/>
                  </a:solidFill>
                  <a:latin typeface="Constantia" pitchFamily="18" charset="0"/>
                </a:endParaRPr>
              </a:p>
            </p:txBody>
          </p:sp>
        </p:grpSp>
        <p:grpSp>
          <p:nvGrpSpPr>
            <p:cNvPr id="68" name="Group 86"/>
            <p:cNvGrpSpPr/>
            <p:nvPr/>
          </p:nvGrpSpPr>
          <p:grpSpPr>
            <a:xfrm>
              <a:off x="3841767" y="3648303"/>
              <a:ext cx="508899" cy="301040"/>
              <a:chOff x="4643439" y="2857496"/>
              <a:chExt cx="587204" cy="267893"/>
            </a:xfrm>
          </p:grpSpPr>
          <p:sp>
            <p:nvSpPr>
              <p:cNvPr id="99"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00"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8</a:t>
                </a:r>
                <a:endParaRPr lang="de-DE" dirty="0">
                  <a:solidFill>
                    <a:schemeClr val="tx2"/>
                  </a:solidFill>
                  <a:latin typeface="Constantia" pitchFamily="18" charset="0"/>
                </a:endParaRPr>
              </a:p>
            </p:txBody>
          </p:sp>
        </p:grpSp>
        <p:grpSp>
          <p:nvGrpSpPr>
            <p:cNvPr id="69" name="Group 86"/>
            <p:cNvGrpSpPr/>
            <p:nvPr/>
          </p:nvGrpSpPr>
          <p:grpSpPr>
            <a:xfrm>
              <a:off x="4438633" y="3648303"/>
              <a:ext cx="508901" cy="301040"/>
              <a:chOff x="4643439" y="2857496"/>
              <a:chExt cx="587206" cy="267893"/>
            </a:xfrm>
          </p:grpSpPr>
          <p:sp>
            <p:nvSpPr>
              <p:cNvPr id="97" name="Rechteck 19"/>
              <p:cNvSpPr/>
              <p:nvPr/>
            </p:nvSpPr>
            <p:spPr bwMode="auto">
              <a:xfrm>
                <a:off x="4929191" y="2857496"/>
                <a:ext cx="301454"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98"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70" name="Group 92"/>
            <p:cNvGrpSpPr/>
            <p:nvPr/>
          </p:nvGrpSpPr>
          <p:grpSpPr>
            <a:xfrm>
              <a:off x="7368071" y="3650670"/>
              <a:ext cx="508899" cy="303409"/>
              <a:chOff x="5323876" y="2876508"/>
              <a:chExt cx="587205" cy="267894"/>
            </a:xfrm>
          </p:grpSpPr>
          <p:sp>
            <p:nvSpPr>
              <p:cNvPr id="95" name="Rechteck 19"/>
              <p:cNvSpPr/>
              <p:nvPr/>
            </p:nvSpPr>
            <p:spPr bwMode="auto">
              <a:xfrm>
                <a:off x="5609628" y="2876509"/>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96" name="Rechteck 19"/>
              <p:cNvSpPr/>
              <p:nvPr/>
            </p:nvSpPr>
            <p:spPr bwMode="auto">
              <a:xfrm>
                <a:off x="5323876" y="287650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a:solidFill>
                      <a:schemeClr val="tx2"/>
                    </a:solidFill>
                    <a:latin typeface="Constantia" pitchFamily="18" charset="0"/>
                  </a:rPr>
                  <a:t>0</a:t>
                </a:r>
              </a:p>
            </p:txBody>
          </p:sp>
        </p:grpSp>
        <p:cxnSp>
          <p:nvCxnSpPr>
            <p:cNvPr id="71" name="Straight Connector 70"/>
            <p:cNvCxnSpPr/>
            <p:nvPr/>
          </p:nvCxnSpPr>
          <p:spPr bwMode="auto">
            <a:xfrm>
              <a:off x="34743" y="3538144"/>
              <a:ext cx="7915347" cy="23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34743" y="4039864"/>
              <a:ext cx="7915347" cy="35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640624" y="3529981"/>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1269808" y="3539335"/>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914381" y="3540516"/>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2544874" y="3538142"/>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a:off x="3170344" y="3541545"/>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3787932" y="3541544"/>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4390207" y="3538136"/>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4998170" y="3541544"/>
              <a:ext cx="0" cy="5017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5575788" y="3541542"/>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6162417" y="3541700"/>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6740775" y="3538135"/>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7327901" y="3541700"/>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5" name="Group 86"/>
            <p:cNvGrpSpPr/>
            <p:nvPr/>
          </p:nvGrpSpPr>
          <p:grpSpPr>
            <a:xfrm>
              <a:off x="5034585" y="3650671"/>
              <a:ext cx="508901" cy="301040"/>
              <a:chOff x="4643439" y="2857496"/>
              <a:chExt cx="587206" cy="267893"/>
            </a:xfrm>
          </p:grpSpPr>
          <p:sp>
            <p:nvSpPr>
              <p:cNvPr id="93" name="Rechteck 19"/>
              <p:cNvSpPr/>
              <p:nvPr/>
            </p:nvSpPr>
            <p:spPr bwMode="auto">
              <a:xfrm>
                <a:off x="4929191" y="2857496"/>
                <a:ext cx="301454"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94"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86" name="Group 86"/>
            <p:cNvGrpSpPr/>
            <p:nvPr/>
          </p:nvGrpSpPr>
          <p:grpSpPr>
            <a:xfrm>
              <a:off x="5625911" y="3660015"/>
              <a:ext cx="508901" cy="301040"/>
              <a:chOff x="4643439" y="2857496"/>
              <a:chExt cx="587206" cy="267893"/>
            </a:xfrm>
          </p:grpSpPr>
          <p:sp>
            <p:nvSpPr>
              <p:cNvPr id="91" name="Rechteck 19"/>
              <p:cNvSpPr/>
              <p:nvPr/>
            </p:nvSpPr>
            <p:spPr bwMode="auto">
              <a:xfrm>
                <a:off x="4929191" y="2857496"/>
                <a:ext cx="301454"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92"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3</a:t>
                </a:r>
                <a:endParaRPr lang="de-DE" dirty="0">
                  <a:solidFill>
                    <a:schemeClr val="tx2"/>
                  </a:solidFill>
                  <a:latin typeface="Constantia" pitchFamily="18" charset="0"/>
                </a:endParaRPr>
              </a:p>
            </p:txBody>
          </p:sp>
        </p:grpSp>
        <p:grpSp>
          <p:nvGrpSpPr>
            <p:cNvPr id="87" name="Group 92"/>
            <p:cNvGrpSpPr/>
            <p:nvPr/>
          </p:nvGrpSpPr>
          <p:grpSpPr>
            <a:xfrm>
              <a:off x="6767709" y="3650671"/>
              <a:ext cx="508899" cy="303408"/>
              <a:chOff x="5357818" y="2857496"/>
              <a:chExt cx="587205" cy="267893"/>
            </a:xfrm>
          </p:grpSpPr>
          <p:sp>
            <p:nvSpPr>
              <p:cNvPr id="89"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90"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cxnSp>
          <p:nvCxnSpPr>
            <p:cNvPr id="88" name="Straight Connector 87"/>
            <p:cNvCxnSpPr/>
            <p:nvPr/>
          </p:nvCxnSpPr>
          <p:spPr bwMode="auto">
            <a:xfrm>
              <a:off x="7948503" y="3539330"/>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1" name="Group 170"/>
          <p:cNvGrpSpPr/>
          <p:nvPr/>
        </p:nvGrpSpPr>
        <p:grpSpPr>
          <a:xfrm>
            <a:off x="6605694" y="1750827"/>
            <a:ext cx="2055677" cy="1103430"/>
            <a:chOff x="5330642" y="2880000"/>
            <a:chExt cx="3240000" cy="3240000"/>
          </a:xfrm>
        </p:grpSpPr>
        <p:grpSp>
          <p:nvGrpSpPr>
            <p:cNvPr id="172" name="Group 171"/>
            <p:cNvGrpSpPr/>
            <p:nvPr/>
          </p:nvGrpSpPr>
          <p:grpSpPr>
            <a:xfrm>
              <a:off x="5691995" y="2882498"/>
              <a:ext cx="2878647" cy="2110589"/>
              <a:chOff x="5691995" y="2882498"/>
              <a:chExt cx="2878647" cy="2110589"/>
            </a:xfrm>
          </p:grpSpPr>
          <p:sp>
            <p:nvSpPr>
              <p:cNvPr id="182" name="Gleichschenkliges Dreieck 129"/>
              <p:cNvSpPr>
                <a:spLocks noChangeArrowheads="1"/>
              </p:cNvSpPr>
              <p:nvPr/>
            </p:nvSpPr>
            <p:spPr bwMode="auto">
              <a:xfrm>
                <a:off x="5691995" y="3240252"/>
                <a:ext cx="414414" cy="300302"/>
              </a:xfrm>
              <a:prstGeom prst="triangle">
                <a:avLst>
                  <a:gd name="adj" fmla="val 48673"/>
                </a:avLst>
              </a:prstGeom>
              <a:solidFill>
                <a:srgbClr val="FFE48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sp>
            <p:nvSpPr>
              <p:cNvPr id="183" name="Gleichschenkliges Dreieck 129"/>
              <p:cNvSpPr>
                <a:spLocks noChangeArrowheads="1"/>
              </p:cNvSpPr>
              <p:nvPr/>
            </p:nvSpPr>
            <p:spPr bwMode="auto">
              <a:xfrm>
                <a:off x="5991640" y="3461119"/>
                <a:ext cx="626449" cy="1531968"/>
              </a:xfrm>
              <a:prstGeom prst="triangle">
                <a:avLst>
                  <a:gd name="adj" fmla="val 26930"/>
                </a:avLst>
              </a:prstGeom>
              <a:solidFill>
                <a:srgbClr val="C4E59F"/>
              </a:solidFill>
              <a:ln w="9525">
                <a:noFill/>
                <a:round/>
                <a:headEnd/>
                <a:tailEnd/>
              </a:ln>
            </p:spPr>
            <p:txBody>
              <a:bodyPr wrap="none">
                <a:prstTxWarp prst="textNoShape">
                  <a:avLst/>
                </a:prstTxWarp>
              </a:bodyPr>
              <a:lstStyle/>
              <a:p>
                <a:endParaRPr lang="de-DE" sz="1600" dirty="0">
                  <a:latin typeface="Constantia" pitchFamily="18" charset="0"/>
                </a:endParaRPr>
              </a:p>
            </p:txBody>
          </p:sp>
          <p:sp>
            <p:nvSpPr>
              <p:cNvPr id="184" name="Gleichschenkliges Dreieck 129"/>
              <p:cNvSpPr>
                <a:spLocks noChangeArrowheads="1"/>
              </p:cNvSpPr>
              <p:nvPr/>
            </p:nvSpPr>
            <p:spPr bwMode="auto">
              <a:xfrm>
                <a:off x="6307038" y="3080120"/>
                <a:ext cx="2096477" cy="761999"/>
              </a:xfrm>
              <a:prstGeom prst="triangle">
                <a:avLst>
                  <a:gd name="adj" fmla="val 560"/>
                </a:avLst>
              </a:prstGeom>
              <a:solidFill>
                <a:schemeClr val="accent2">
                  <a:lumMod val="40000"/>
                  <a:lumOff val="60000"/>
                </a:schemeClr>
              </a:solidFill>
              <a:ln w="9525">
                <a:noFill/>
                <a:round/>
                <a:headEnd/>
                <a:tailEnd/>
              </a:ln>
            </p:spPr>
            <p:txBody>
              <a:bodyPr wrap="none" anchor="ctr" anchorCtr="1">
                <a:prstTxWarp prst="textNoShape">
                  <a:avLst/>
                </a:prstTxWarp>
              </a:bodyPr>
              <a:lstStyle/>
              <a:p>
                <a:endParaRPr lang="de-DE" sz="1600" dirty="0">
                  <a:solidFill>
                    <a:schemeClr val="accent2">
                      <a:lumMod val="20000"/>
                      <a:lumOff val="80000"/>
                    </a:schemeClr>
                  </a:solidFill>
                  <a:latin typeface="Constantia" pitchFamily="18" charset="0"/>
                </a:endParaRPr>
              </a:p>
            </p:txBody>
          </p:sp>
          <p:sp>
            <p:nvSpPr>
              <p:cNvPr id="185" name="Gleichschenkliges Dreieck 129"/>
              <p:cNvSpPr>
                <a:spLocks noChangeArrowheads="1"/>
              </p:cNvSpPr>
              <p:nvPr/>
            </p:nvSpPr>
            <p:spPr bwMode="auto">
              <a:xfrm>
                <a:off x="8045447" y="2882498"/>
                <a:ext cx="525195" cy="428468"/>
              </a:xfrm>
              <a:prstGeom prst="triangle">
                <a:avLst>
                  <a:gd name="adj" fmla="val 48522"/>
                </a:avLst>
              </a:prstGeom>
              <a:solidFill>
                <a:srgbClr val="9BD4F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grpSp>
        <p:sp>
          <p:nvSpPr>
            <p:cNvPr id="173" name="Rechteck 19"/>
            <p:cNvSpPr/>
            <p:nvPr/>
          </p:nvSpPr>
          <p:spPr bwMode="auto">
            <a:xfrm>
              <a:off x="5330642" y="504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17,1x1</a:t>
              </a:r>
              <a:endParaRPr lang="de-DE" sz="2000" dirty="0">
                <a:latin typeface="Constantia" pitchFamily="18" charset="0"/>
              </a:endParaRPr>
            </a:p>
          </p:txBody>
        </p:sp>
        <p:sp>
          <p:nvSpPr>
            <p:cNvPr id="174" name="Rechteck 20"/>
            <p:cNvSpPr>
              <a:spLocks noChangeArrowheads="1"/>
            </p:cNvSpPr>
            <p:nvPr/>
          </p:nvSpPr>
          <p:spPr bwMode="auto">
            <a:xfrm>
              <a:off x="6398776" y="504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18</a:t>
              </a:r>
              <a:r>
                <a:rPr lang="de-DE" sz="2000" dirty="0" smtClean="0">
                  <a:latin typeface="Constantia" pitchFamily="18" charset="0"/>
                </a:rPr>
                <a:t>,1x1</a:t>
              </a:r>
              <a:endParaRPr lang="de-DE" sz="2000" dirty="0">
                <a:latin typeface="Constantia" pitchFamily="18" charset="0"/>
              </a:endParaRPr>
            </a:p>
          </p:txBody>
        </p:sp>
        <p:sp>
          <p:nvSpPr>
            <p:cNvPr id="175" name="Rechteck 21"/>
            <p:cNvSpPr/>
            <p:nvPr/>
          </p:nvSpPr>
          <p:spPr bwMode="auto">
            <a:xfrm>
              <a:off x="7466906" y="504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19</a:t>
              </a:r>
              <a:r>
                <a:rPr lang="de-DE" sz="2000" dirty="0" smtClean="0">
                  <a:latin typeface="Constantia" pitchFamily="18" charset="0"/>
                </a:rPr>
                <a:t>,1x1</a:t>
              </a:r>
              <a:endParaRPr lang="de-DE" sz="2000" dirty="0">
                <a:latin typeface="Constantia" pitchFamily="18" charset="0"/>
              </a:endParaRPr>
            </a:p>
          </p:txBody>
        </p:sp>
        <p:sp>
          <p:nvSpPr>
            <p:cNvPr id="176" name="Rechteck 23"/>
            <p:cNvSpPr/>
            <p:nvPr/>
          </p:nvSpPr>
          <p:spPr bwMode="auto">
            <a:xfrm>
              <a:off x="5330642" y="396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2000" b="1" dirty="0" smtClean="0">
                  <a:latin typeface="Constantia" pitchFamily="18" charset="0"/>
                </a:rPr>
                <a:t>14,1x1</a:t>
              </a:r>
              <a:endParaRPr lang="de-DE" sz="2000" b="1" dirty="0">
                <a:latin typeface="Constantia" pitchFamily="18" charset="0"/>
              </a:endParaRPr>
            </a:p>
          </p:txBody>
        </p:sp>
        <p:sp>
          <p:nvSpPr>
            <p:cNvPr id="177" name="Rechteck 24"/>
            <p:cNvSpPr/>
            <p:nvPr/>
          </p:nvSpPr>
          <p:spPr bwMode="auto">
            <a:xfrm>
              <a:off x="7466906" y="396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16</a:t>
              </a:r>
              <a:r>
                <a:rPr lang="de-DE" sz="2000" dirty="0" smtClean="0">
                  <a:latin typeface="Constantia" pitchFamily="18" charset="0"/>
                </a:rPr>
                <a:t>,1x1</a:t>
              </a:r>
              <a:endParaRPr lang="de-DE" sz="2000" dirty="0">
                <a:latin typeface="Constantia" pitchFamily="18" charset="0"/>
              </a:endParaRPr>
            </a:p>
          </p:txBody>
        </p:sp>
        <p:sp>
          <p:nvSpPr>
            <p:cNvPr id="178" name="Rechteck 26"/>
            <p:cNvSpPr/>
            <p:nvPr/>
          </p:nvSpPr>
          <p:spPr bwMode="auto">
            <a:xfrm>
              <a:off x="5330642" y="288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2000" b="1" dirty="0" smtClean="0">
                  <a:latin typeface="Constantia" pitchFamily="18" charset="0"/>
                </a:rPr>
                <a:t>0, 3x3</a:t>
              </a:r>
              <a:endParaRPr lang="de-DE" sz="2000" b="1" dirty="0">
                <a:latin typeface="Constantia" pitchFamily="18" charset="0"/>
              </a:endParaRPr>
            </a:p>
          </p:txBody>
        </p:sp>
        <p:sp>
          <p:nvSpPr>
            <p:cNvPr id="179" name="Rechteck 27"/>
            <p:cNvSpPr>
              <a:spLocks noChangeArrowheads="1"/>
            </p:cNvSpPr>
            <p:nvPr/>
          </p:nvSpPr>
          <p:spPr bwMode="auto">
            <a:xfrm>
              <a:off x="6398776" y="288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b="1" dirty="0" smtClean="0">
                  <a:latin typeface="Constantia" pitchFamily="18" charset="0"/>
                </a:rPr>
                <a:t>9</a:t>
              </a:r>
              <a:r>
                <a:rPr lang="de-DE" sz="2000" b="1" dirty="0" smtClean="0">
                  <a:latin typeface="Constantia" pitchFamily="18" charset="0"/>
                </a:rPr>
                <a:t>,1x1</a:t>
              </a:r>
              <a:endParaRPr lang="de-DE" sz="2000" b="1" dirty="0">
                <a:latin typeface="Constantia" pitchFamily="18" charset="0"/>
              </a:endParaRPr>
            </a:p>
          </p:txBody>
        </p:sp>
        <p:sp>
          <p:nvSpPr>
            <p:cNvPr id="180" name="Rechteck 28"/>
            <p:cNvSpPr/>
            <p:nvPr/>
          </p:nvSpPr>
          <p:spPr bwMode="auto">
            <a:xfrm>
              <a:off x="7466906" y="288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b="1" dirty="0" smtClean="0">
                  <a:latin typeface="Constantia" pitchFamily="18" charset="0"/>
                </a:rPr>
                <a:t>10</a:t>
              </a:r>
              <a:r>
                <a:rPr lang="de-DE" sz="2000" b="1" dirty="0" smtClean="0">
                  <a:latin typeface="Constantia" pitchFamily="18" charset="0"/>
                </a:rPr>
                <a:t>,2x2</a:t>
              </a:r>
              <a:endParaRPr lang="de-DE" sz="2000" b="1" dirty="0">
                <a:latin typeface="Constantia" pitchFamily="18" charset="0"/>
              </a:endParaRPr>
            </a:p>
          </p:txBody>
        </p:sp>
        <p:sp>
          <p:nvSpPr>
            <p:cNvPr id="181" name="Rechteck 34"/>
            <p:cNvSpPr>
              <a:spLocks noChangeArrowheads="1"/>
            </p:cNvSpPr>
            <p:nvPr/>
          </p:nvSpPr>
          <p:spPr bwMode="auto">
            <a:xfrm>
              <a:off x="6398776" y="396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15</a:t>
              </a:r>
              <a:r>
                <a:rPr lang="de-DE" sz="2000" dirty="0" smtClean="0">
                  <a:latin typeface="Constantia" pitchFamily="18" charset="0"/>
                </a:rPr>
                <a:t>,1x1</a:t>
              </a:r>
              <a:endParaRPr lang="de-DE" sz="2000" dirty="0">
                <a:latin typeface="Constantia" pitchFamily="18" charset="0"/>
              </a:endParaRPr>
            </a:p>
          </p:txBody>
        </p:sp>
      </p:grpSp>
      <p:grpSp>
        <p:nvGrpSpPr>
          <p:cNvPr id="15" name="Group 14"/>
          <p:cNvGrpSpPr/>
          <p:nvPr/>
        </p:nvGrpSpPr>
        <p:grpSpPr>
          <a:xfrm>
            <a:off x="5063569" y="4014482"/>
            <a:ext cx="3431192" cy="1929118"/>
            <a:chOff x="5063569" y="4014482"/>
            <a:chExt cx="3431192" cy="1929118"/>
          </a:xfrm>
        </p:grpSpPr>
        <p:grpSp>
          <p:nvGrpSpPr>
            <p:cNvPr id="6" name="Group 5"/>
            <p:cNvGrpSpPr/>
            <p:nvPr/>
          </p:nvGrpSpPr>
          <p:grpSpPr>
            <a:xfrm>
              <a:off x="5063569" y="4014482"/>
              <a:ext cx="3431192" cy="352713"/>
              <a:chOff x="5063569" y="4014482"/>
              <a:chExt cx="3431192" cy="352713"/>
            </a:xfrm>
          </p:grpSpPr>
          <p:grpSp>
            <p:nvGrpSpPr>
              <p:cNvPr id="5" name="Group 4"/>
              <p:cNvGrpSpPr/>
              <p:nvPr/>
            </p:nvGrpSpPr>
            <p:grpSpPr>
              <a:xfrm>
                <a:off x="5063569" y="4014482"/>
                <a:ext cx="590078" cy="351466"/>
                <a:chOff x="5625485" y="4876800"/>
                <a:chExt cx="663829" cy="352305"/>
              </a:xfrm>
            </p:grpSpPr>
            <p:sp>
              <p:nvSpPr>
                <p:cNvPr id="116" name="Rechteck 19"/>
                <p:cNvSpPr/>
                <p:nvPr/>
              </p:nvSpPr>
              <p:spPr bwMode="auto">
                <a:xfrm>
                  <a:off x="5625485" y="4876800"/>
                  <a:ext cx="663829" cy="352305"/>
                </a:xfrm>
                <a:prstGeom prst="rect">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117" name="Rechteck 19"/>
                <p:cNvSpPr/>
                <p:nvPr/>
              </p:nvSpPr>
              <p:spPr bwMode="auto">
                <a:xfrm>
                  <a:off x="5923941" y="4935518"/>
                  <a:ext cx="256966" cy="220191"/>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18" name="Rechteck 19"/>
                <p:cNvSpPr/>
                <p:nvPr/>
              </p:nvSpPr>
              <p:spPr bwMode="auto">
                <a:xfrm>
                  <a:off x="5680359" y="4935518"/>
                  <a:ext cx="243582" cy="220191"/>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4" name="Group 3"/>
              <p:cNvGrpSpPr/>
              <p:nvPr/>
            </p:nvGrpSpPr>
            <p:grpSpPr>
              <a:xfrm>
                <a:off x="7327421" y="4014900"/>
                <a:ext cx="563933" cy="352295"/>
                <a:chOff x="3598162" y="4876800"/>
                <a:chExt cx="663829" cy="352305"/>
              </a:xfrm>
            </p:grpSpPr>
            <p:sp>
              <p:nvSpPr>
                <p:cNvPr id="115" name="Rechteck 19"/>
                <p:cNvSpPr/>
                <p:nvPr/>
              </p:nvSpPr>
              <p:spPr bwMode="auto">
                <a:xfrm>
                  <a:off x="3598162" y="4876800"/>
                  <a:ext cx="663829" cy="352305"/>
                </a:xfrm>
                <a:prstGeom prst="rect">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119" name="Rechteck 19"/>
                <p:cNvSpPr/>
                <p:nvPr/>
              </p:nvSpPr>
              <p:spPr bwMode="auto">
                <a:xfrm>
                  <a:off x="3930078" y="4935518"/>
                  <a:ext cx="256966" cy="22019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20" name="Rechteck 19"/>
                <p:cNvSpPr/>
                <p:nvPr/>
              </p:nvSpPr>
              <p:spPr bwMode="auto">
                <a:xfrm>
                  <a:off x="3686495" y="4935518"/>
                  <a:ext cx="243583" cy="220191"/>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125" name="Group 124"/>
              <p:cNvGrpSpPr/>
              <p:nvPr/>
            </p:nvGrpSpPr>
            <p:grpSpPr>
              <a:xfrm>
                <a:off x="7892885" y="4014900"/>
                <a:ext cx="601876" cy="352295"/>
                <a:chOff x="3598162" y="4876800"/>
                <a:chExt cx="663829" cy="352305"/>
              </a:xfrm>
            </p:grpSpPr>
            <p:sp>
              <p:nvSpPr>
                <p:cNvPr id="126" name="Rechteck 19"/>
                <p:cNvSpPr/>
                <p:nvPr/>
              </p:nvSpPr>
              <p:spPr bwMode="auto">
                <a:xfrm>
                  <a:off x="3598162" y="4876800"/>
                  <a:ext cx="663829" cy="352305"/>
                </a:xfrm>
                <a:prstGeom prst="rect">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127" name="Rechteck 19"/>
                <p:cNvSpPr/>
                <p:nvPr/>
              </p:nvSpPr>
              <p:spPr bwMode="auto">
                <a:xfrm>
                  <a:off x="3930078" y="4935518"/>
                  <a:ext cx="256966" cy="22019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28" name="Rechteck 19"/>
                <p:cNvSpPr/>
                <p:nvPr/>
              </p:nvSpPr>
              <p:spPr bwMode="auto">
                <a:xfrm>
                  <a:off x="3686495" y="4935518"/>
                  <a:ext cx="243583" cy="220191"/>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sp>
          <p:nvSpPr>
            <p:cNvPr id="7" name="Rounded Rectangle 6"/>
            <p:cNvSpPr/>
            <p:nvPr/>
          </p:nvSpPr>
          <p:spPr>
            <a:xfrm>
              <a:off x="5328867" y="4953000"/>
              <a:ext cx="2964402" cy="990600"/>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solidFill>
                  <a:latin typeface="Constantia" pitchFamily="18" charset="0"/>
                </a:rPr>
                <a:t>Same Leaf!</a:t>
              </a:r>
              <a:endParaRPr lang="en-US" sz="2800" dirty="0">
                <a:solidFill>
                  <a:schemeClr val="bg2"/>
                </a:solidFill>
                <a:latin typeface="Constantia" pitchFamily="18" charset="0"/>
              </a:endParaRPr>
            </a:p>
          </p:txBody>
        </p:sp>
        <p:cxnSp>
          <p:nvCxnSpPr>
            <p:cNvPr id="9" name="Straight Arrow Connector 8"/>
            <p:cNvCxnSpPr>
              <a:stCxn id="116" idx="2"/>
              <a:endCxn id="7" idx="0"/>
            </p:cNvCxnSpPr>
            <p:nvPr/>
          </p:nvCxnSpPr>
          <p:spPr>
            <a:xfrm>
              <a:off x="5358608" y="4365948"/>
              <a:ext cx="1452460" cy="58705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5" idx="2"/>
              <a:endCxn id="7" idx="0"/>
            </p:cNvCxnSpPr>
            <p:nvPr/>
          </p:nvCxnSpPr>
          <p:spPr>
            <a:xfrm flipH="1">
              <a:off x="6811068" y="4367195"/>
              <a:ext cx="798320" cy="58580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6" idx="2"/>
              <a:endCxn id="7" idx="0"/>
            </p:cNvCxnSpPr>
            <p:nvPr/>
          </p:nvCxnSpPr>
          <p:spPr>
            <a:xfrm flipH="1">
              <a:off x="6811068" y="4367195"/>
              <a:ext cx="1382755" cy="58580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73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Key?</a:t>
            </a:r>
          </a:p>
          <a:p>
            <a:pPr lvl="1"/>
            <a:endParaRPr lang="en-US" dirty="0" smtClean="0"/>
          </a:p>
          <a:p>
            <a:pPr lvl="1"/>
            <a:r>
              <a:rPr lang="en-US" dirty="0" smtClean="0"/>
              <a:t>Keys and leaf cells must be one-one correspondence</a:t>
            </a:r>
          </a:p>
          <a:p>
            <a:pPr lvl="1"/>
            <a:endParaRPr lang="en-US" dirty="0"/>
          </a:p>
          <a:p>
            <a:pPr lvl="1"/>
            <a:endParaRPr lang="en-US" dirty="0" smtClean="0"/>
          </a:p>
          <a:p>
            <a:pPr lvl="1"/>
            <a:endParaRPr lang="en-US" dirty="0" smtClean="0"/>
          </a:p>
          <a:p>
            <a:pPr lvl="1"/>
            <a:endParaRPr lang="en-US" dirty="0"/>
          </a:p>
          <a:p>
            <a:pPr lvl="1"/>
            <a:r>
              <a:rPr lang="en-US" dirty="0" smtClean="0"/>
              <a:t>Use the leaf </a:t>
            </a:r>
            <a:r>
              <a:rPr lang="en-US" dirty="0" smtClean="0">
                <a:solidFill>
                  <a:schemeClr val="bg1">
                    <a:lumMod val="10000"/>
                  </a:schemeClr>
                </a:solidFill>
              </a:rPr>
              <a:t>positions in the array</a:t>
            </a:r>
            <a:r>
              <a:rPr lang="en-US" dirty="0" smtClean="0"/>
              <a:t> as keys</a:t>
            </a:r>
          </a:p>
          <a:p>
            <a:pPr lvl="1"/>
            <a:endParaRPr lang="en-US" dirty="0"/>
          </a:p>
          <a:p>
            <a:pPr lvl="1"/>
            <a:endParaRPr lang="en-US" dirty="0" smtClean="0"/>
          </a:p>
          <a:p>
            <a:pPr lvl="1"/>
            <a:endParaRPr lang="en-US" dirty="0"/>
          </a:p>
        </p:txBody>
      </p:sp>
      <p:grpSp>
        <p:nvGrpSpPr>
          <p:cNvPr id="3" name="Group 2"/>
          <p:cNvGrpSpPr/>
          <p:nvPr/>
        </p:nvGrpSpPr>
        <p:grpSpPr>
          <a:xfrm>
            <a:off x="645990" y="3243001"/>
            <a:ext cx="8498010" cy="1178055"/>
            <a:chOff x="-53102" y="920015"/>
            <a:chExt cx="8805924" cy="1237972"/>
          </a:xfrm>
        </p:grpSpPr>
        <p:sp>
          <p:nvSpPr>
            <p:cNvPr id="4" name="Rechteck 19"/>
            <p:cNvSpPr/>
            <p:nvPr/>
          </p:nvSpPr>
          <p:spPr bwMode="auto">
            <a:xfrm>
              <a:off x="-53102" y="1422403"/>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4400" dirty="0">
                <a:latin typeface="Constantia" pitchFamily="18" charset="0"/>
              </a:endParaRPr>
            </a:p>
          </p:txBody>
        </p:sp>
        <p:sp>
          <p:nvSpPr>
            <p:cNvPr id="5" name="Rechteck 19"/>
            <p:cNvSpPr/>
            <p:nvPr/>
          </p:nvSpPr>
          <p:spPr bwMode="auto">
            <a:xfrm>
              <a:off x="770017"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4400" dirty="0">
                <a:latin typeface="Constantia" pitchFamily="18" charset="0"/>
              </a:endParaRPr>
            </a:p>
          </p:txBody>
        </p:sp>
        <p:sp>
          <p:nvSpPr>
            <p:cNvPr id="6" name="Rechteck 19"/>
            <p:cNvSpPr/>
            <p:nvPr/>
          </p:nvSpPr>
          <p:spPr bwMode="auto">
            <a:xfrm>
              <a:off x="1593135"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[0,1)</a:t>
              </a:r>
              <a:endParaRPr lang="de-DE" sz="2800" dirty="0">
                <a:latin typeface="Constantia" pitchFamily="18" charset="0"/>
              </a:endParaRPr>
            </a:p>
          </p:txBody>
        </p:sp>
        <p:sp>
          <p:nvSpPr>
            <p:cNvPr id="7" name="Rechteck 19"/>
            <p:cNvSpPr/>
            <p:nvPr/>
          </p:nvSpPr>
          <p:spPr bwMode="auto">
            <a:xfrm>
              <a:off x="2389701"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8" name="Rechteck 19"/>
            <p:cNvSpPr/>
            <p:nvPr/>
          </p:nvSpPr>
          <p:spPr bwMode="auto">
            <a:xfrm>
              <a:off x="3212819" y="1422400"/>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[1,2)</a:t>
              </a:r>
              <a:endParaRPr lang="de-DE" sz="2800" dirty="0">
                <a:latin typeface="Constantia" pitchFamily="18" charset="0"/>
              </a:endParaRPr>
            </a:p>
          </p:txBody>
        </p:sp>
        <p:sp>
          <p:nvSpPr>
            <p:cNvPr id="9" name="Rechteck 19"/>
            <p:cNvSpPr/>
            <p:nvPr/>
          </p:nvSpPr>
          <p:spPr bwMode="auto">
            <a:xfrm>
              <a:off x="4009387"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[2,5)</a:t>
              </a:r>
              <a:endParaRPr lang="de-DE" sz="2800" dirty="0">
                <a:latin typeface="Constantia" pitchFamily="18" charset="0"/>
              </a:endParaRPr>
            </a:p>
          </p:txBody>
        </p:sp>
        <p:sp>
          <p:nvSpPr>
            <p:cNvPr id="10" name="Rechteck 19"/>
            <p:cNvSpPr/>
            <p:nvPr/>
          </p:nvSpPr>
          <p:spPr bwMode="auto">
            <a:xfrm>
              <a:off x="4805953"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11" name="Rechteck 19"/>
            <p:cNvSpPr/>
            <p:nvPr/>
          </p:nvSpPr>
          <p:spPr bwMode="auto">
            <a:xfrm>
              <a:off x="5602520"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[0,0)</a:t>
              </a:r>
              <a:endParaRPr lang="de-DE" sz="2800" dirty="0">
                <a:latin typeface="Constantia" pitchFamily="18" charset="0"/>
              </a:endParaRPr>
            </a:p>
          </p:txBody>
        </p:sp>
        <p:sp>
          <p:nvSpPr>
            <p:cNvPr id="12" name="Rechteck 19"/>
            <p:cNvSpPr/>
            <p:nvPr/>
          </p:nvSpPr>
          <p:spPr bwMode="auto">
            <a:xfrm>
              <a:off x="6399088" y="1422402"/>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[5,7)</a:t>
              </a:r>
              <a:endParaRPr lang="de-DE" sz="2800" dirty="0">
                <a:latin typeface="Constantia" pitchFamily="18" charset="0"/>
              </a:endParaRPr>
            </a:p>
          </p:txBody>
        </p:sp>
        <p:sp>
          <p:nvSpPr>
            <p:cNvPr id="13" name="Rechteck 19"/>
            <p:cNvSpPr/>
            <p:nvPr/>
          </p:nvSpPr>
          <p:spPr bwMode="auto">
            <a:xfrm>
              <a:off x="7195654" y="1422400"/>
              <a:ext cx="823119" cy="7355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sz="2800" dirty="0" smtClean="0">
                  <a:latin typeface="Constantia" pitchFamily="18" charset="0"/>
                </a:rPr>
                <a:t>[7,8)</a:t>
              </a:r>
              <a:endParaRPr lang="de-DE" sz="2800" dirty="0">
                <a:latin typeface="Constantia" pitchFamily="18" charset="0"/>
              </a:endParaRPr>
            </a:p>
          </p:txBody>
        </p:sp>
        <p:sp>
          <p:nvSpPr>
            <p:cNvPr id="14" name="TextBox 13"/>
            <p:cNvSpPr txBox="1"/>
            <p:nvPr/>
          </p:nvSpPr>
          <p:spPr>
            <a:xfrm>
              <a:off x="-53102" y="920015"/>
              <a:ext cx="1831829" cy="435824"/>
            </a:xfrm>
            <a:prstGeom prst="rect">
              <a:avLst/>
            </a:prstGeom>
            <a:noFill/>
          </p:spPr>
          <p:txBody>
            <a:bodyPr wrap="square" rtlCol="0">
              <a:spAutoFit/>
            </a:bodyPr>
            <a:lstStyle/>
            <a:p>
              <a:r>
                <a:rPr lang="en-US" b="1" dirty="0" smtClean="0">
                  <a:latin typeface="Constantia" pitchFamily="18" charset="0"/>
                </a:rPr>
                <a:t>Leaf Array:</a:t>
              </a:r>
              <a:endParaRPr lang="en-US" b="1" dirty="0">
                <a:latin typeface="Constantia" pitchFamily="18" charset="0"/>
              </a:endParaRPr>
            </a:p>
          </p:txBody>
        </p:sp>
        <p:grpSp>
          <p:nvGrpSpPr>
            <p:cNvPr id="15" name="Group 14"/>
            <p:cNvGrpSpPr/>
            <p:nvPr/>
          </p:nvGrpSpPr>
          <p:grpSpPr>
            <a:xfrm>
              <a:off x="8157543" y="2014198"/>
              <a:ext cx="595279" cy="143785"/>
              <a:chOff x="8157543" y="2014198"/>
              <a:chExt cx="595279" cy="143785"/>
            </a:xfrm>
          </p:grpSpPr>
          <p:sp>
            <p:nvSpPr>
              <p:cNvPr id="16" name="Oval 15"/>
              <p:cNvSpPr/>
              <p:nvPr/>
            </p:nvSpPr>
            <p:spPr bwMode="auto">
              <a:xfrm>
                <a:off x="8157543" y="2014199"/>
                <a:ext cx="152360" cy="1437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endParaRPr>
              </a:p>
            </p:txBody>
          </p:sp>
          <p:sp>
            <p:nvSpPr>
              <p:cNvPr id="17" name="Oval 16"/>
              <p:cNvSpPr/>
              <p:nvPr/>
            </p:nvSpPr>
            <p:spPr bwMode="auto">
              <a:xfrm>
                <a:off x="8386199" y="2014198"/>
                <a:ext cx="152360" cy="1437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endParaRPr>
              </a:p>
            </p:txBody>
          </p:sp>
          <p:sp>
            <p:nvSpPr>
              <p:cNvPr id="18" name="Oval 17"/>
              <p:cNvSpPr/>
              <p:nvPr/>
            </p:nvSpPr>
            <p:spPr bwMode="auto">
              <a:xfrm>
                <a:off x="8600462" y="2014198"/>
                <a:ext cx="152360" cy="1437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endParaRPr>
              </a:p>
            </p:txBody>
          </p:sp>
        </p:grpSp>
      </p:grpSp>
      <p:grpSp>
        <p:nvGrpSpPr>
          <p:cNvPr id="40" name="Group 39"/>
          <p:cNvGrpSpPr/>
          <p:nvPr/>
        </p:nvGrpSpPr>
        <p:grpSpPr>
          <a:xfrm>
            <a:off x="645990" y="3713408"/>
            <a:ext cx="7831700" cy="707648"/>
            <a:chOff x="645990" y="3713408"/>
            <a:chExt cx="7831700" cy="707648"/>
          </a:xfrm>
        </p:grpSpPr>
        <p:sp>
          <p:nvSpPr>
            <p:cNvPr id="30" name="Rechteck 19"/>
            <p:cNvSpPr/>
            <p:nvPr/>
          </p:nvSpPr>
          <p:spPr bwMode="auto">
            <a:xfrm>
              <a:off x="645990" y="3716087"/>
              <a:ext cx="794337" cy="70496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sp>
          <p:nvSpPr>
            <p:cNvPr id="31" name="Rechteck 19"/>
            <p:cNvSpPr/>
            <p:nvPr/>
          </p:nvSpPr>
          <p:spPr bwMode="auto">
            <a:xfrm>
              <a:off x="1440327" y="3716086"/>
              <a:ext cx="794337" cy="70496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sp>
          <p:nvSpPr>
            <p:cNvPr id="32" name="Rechteck 19"/>
            <p:cNvSpPr/>
            <p:nvPr/>
          </p:nvSpPr>
          <p:spPr bwMode="auto">
            <a:xfrm>
              <a:off x="2234664" y="3716086"/>
              <a:ext cx="797269" cy="70496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sp>
          <p:nvSpPr>
            <p:cNvPr id="33" name="Rechteck 19"/>
            <p:cNvSpPr/>
            <p:nvPr/>
          </p:nvSpPr>
          <p:spPr bwMode="auto">
            <a:xfrm>
              <a:off x="3031933" y="3716086"/>
              <a:ext cx="794337" cy="70496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sp>
          <p:nvSpPr>
            <p:cNvPr id="34" name="Rechteck 19"/>
            <p:cNvSpPr/>
            <p:nvPr/>
          </p:nvSpPr>
          <p:spPr bwMode="auto">
            <a:xfrm>
              <a:off x="3826270" y="3716087"/>
              <a:ext cx="794337" cy="70496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sp>
          <p:nvSpPr>
            <p:cNvPr id="35" name="Rechteck 19"/>
            <p:cNvSpPr/>
            <p:nvPr/>
          </p:nvSpPr>
          <p:spPr bwMode="auto">
            <a:xfrm>
              <a:off x="4614945" y="3716086"/>
              <a:ext cx="794337" cy="70496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sp>
          <p:nvSpPr>
            <p:cNvPr id="36" name="Rechteck 19"/>
            <p:cNvSpPr/>
            <p:nvPr/>
          </p:nvSpPr>
          <p:spPr bwMode="auto">
            <a:xfrm>
              <a:off x="5409282" y="3713434"/>
              <a:ext cx="794337" cy="7076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sp>
          <p:nvSpPr>
            <p:cNvPr id="37" name="Rechteck 19"/>
            <p:cNvSpPr/>
            <p:nvPr/>
          </p:nvSpPr>
          <p:spPr bwMode="auto">
            <a:xfrm>
              <a:off x="6192593" y="3713434"/>
              <a:ext cx="794337" cy="7076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sp>
          <p:nvSpPr>
            <p:cNvPr id="38" name="Rechteck 19"/>
            <p:cNvSpPr/>
            <p:nvPr/>
          </p:nvSpPr>
          <p:spPr bwMode="auto">
            <a:xfrm>
              <a:off x="6926975" y="3713410"/>
              <a:ext cx="794337" cy="707646"/>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sp>
          <p:nvSpPr>
            <p:cNvPr id="39" name="Rechteck 19"/>
            <p:cNvSpPr/>
            <p:nvPr/>
          </p:nvSpPr>
          <p:spPr bwMode="auto">
            <a:xfrm>
              <a:off x="7683353" y="3713408"/>
              <a:ext cx="794337" cy="707647"/>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4400" dirty="0">
                <a:latin typeface="Constantia" pitchFamily="18" charset="0"/>
              </a:endParaRPr>
            </a:p>
          </p:txBody>
        </p:sp>
      </p:grpSp>
      <p:grpSp>
        <p:nvGrpSpPr>
          <p:cNvPr id="29" name="Group 28"/>
          <p:cNvGrpSpPr/>
          <p:nvPr/>
        </p:nvGrpSpPr>
        <p:grpSpPr>
          <a:xfrm>
            <a:off x="1043158" y="3752045"/>
            <a:ext cx="7247533" cy="532182"/>
            <a:chOff x="1188085" y="3192867"/>
            <a:chExt cx="7247533" cy="532182"/>
          </a:xfrm>
        </p:grpSpPr>
        <p:sp>
          <p:nvSpPr>
            <p:cNvPr id="19" name="TextBox 18"/>
            <p:cNvSpPr txBox="1"/>
            <p:nvPr/>
          </p:nvSpPr>
          <p:spPr>
            <a:xfrm>
              <a:off x="1188085" y="3201829"/>
              <a:ext cx="252242" cy="523220"/>
            </a:xfrm>
            <a:prstGeom prst="rect">
              <a:avLst/>
            </a:prstGeom>
            <a:noFill/>
          </p:spPr>
          <p:txBody>
            <a:bodyPr wrap="square" rtlCol="0">
              <a:spAutoFit/>
            </a:bodyPr>
            <a:lstStyle/>
            <a:p>
              <a:r>
                <a:rPr lang="en-US" sz="2800" dirty="0" smtClean="0">
                  <a:solidFill>
                    <a:schemeClr val="bg1">
                      <a:lumMod val="10000"/>
                    </a:schemeClr>
                  </a:solidFill>
                  <a:latin typeface="Constantia" pitchFamily="18" charset="0"/>
                </a:rPr>
                <a:t>0</a:t>
              </a:r>
              <a:endParaRPr lang="en-US" sz="2800" dirty="0">
                <a:solidFill>
                  <a:schemeClr val="bg1">
                    <a:lumMod val="10000"/>
                  </a:schemeClr>
                </a:solidFill>
                <a:latin typeface="Constantia" pitchFamily="18" charset="0"/>
              </a:endParaRPr>
            </a:p>
          </p:txBody>
        </p:sp>
        <p:sp>
          <p:nvSpPr>
            <p:cNvPr id="20" name="TextBox 19"/>
            <p:cNvSpPr txBox="1"/>
            <p:nvPr/>
          </p:nvSpPr>
          <p:spPr>
            <a:xfrm>
              <a:off x="1982422" y="3201829"/>
              <a:ext cx="252242" cy="523220"/>
            </a:xfrm>
            <a:prstGeom prst="rect">
              <a:avLst/>
            </a:prstGeom>
            <a:noFill/>
          </p:spPr>
          <p:txBody>
            <a:bodyPr wrap="square" rtlCol="0">
              <a:spAutoFit/>
            </a:bodyPr>
            <a:lstStyle/>
            <a:p>
              <a:r>
                <a:rPr lang="en-US" sz="2800" dirty="0" smtClean="0">
                  <a:solidFill>
                    <a:schemeClr val="bg1">
                      <a:lumMod val="10000"/>
                    </a:schemeClr>
                  </a:solidFill>
                  <a:latin typeface="Constantia" pitchFamily="18" charset="0"/>
                </a:rPr>
                <a:t>1</a:t>
              </a:r>
              <a:endParaRPr lang="en-US" sz="2800" dirty="0">
                <a:solidFill>
                  <a:schemeClr val="bg1">
                    <a:lumMod val="10000"/>
                  </a:schemeClr>
                </a:solidFill>
                <a:latin typeface="Constantia" pitchFamily="18" charset="0"/>
              </a:endParaRPr>
            </a:p>
          </p:txBody>
        </p:sp>
        <p:sp>
          <p:nvSpPr>
            <p:cNvPr id="21" name="TextBox 20"/>
            <p:cNvSpPr txBox="1"/>
            <p:nvPr/>
          </p:nvSpPr>
          <p:spPr>
            <a:xfrm>
              <a:off x="2751134" y="3201829"/>
              <a:ext cx="252242" cy="523220"/>
            </a:xfrm>
            <a:prstGeom prst="rect">
              <a:avLst/>
            </a:prstGeom>
            <a:noFill/>
          </p:spPr>
          <p:txBody>
            <a:bodyPr wrap="square" rtlCol="0">
              <a:spAutoFit/>
            </a:bodyPr>
            <a:lstStyle/>
            <a:p>
              <a:r>
                <a:rPr lang="en-US" sz="2800" dirty="0" smtClean="0">
                  <a:solidFill>
                    <a:schemeClr val="bg1">
                      <a:lumMod val="10000"/>
                    </a:schemeClr>
                  </a:solidFill>
                  <a:latin typeface="Constantia" pitchFamily="18" charset="0"/>
                </a:rPr>
                <a:t>2</a:t>
              </a:r>
              <a:endParaRPr lang="en-US" sz="2800" dirty="0">
                <a:solidFill>
                  <a:schemeClr val="bg1">
                    <a:lumMod val="10000"/>
                  </a:schemeClr>
                </a:solidFill>
                <a:latin typeface="Constantia" pitchFamily="18" charset="0"/>
              </a:endParaRPr>
            </a:p>
          </p:txBody>
        </p:sp>
        <p:sp>
          <p:nvSpPr>
            <p:cNvPr id="22" name="TextBox 21"/>
            <p:cNvSpPr txBox="1"/>
            <p:nvPr/>
          </p:nvSpPr>
          <p:spPr>
            <a:xfrm>
              <a:off x="3557350" y="3201829"/>
              <a:ext cx="252242" cy="523220"/>
            </a:xfrm>
            <a:prstGeom prst="rect">
              <a:avLst/>
            </a:prstGeom>
            <a:noFill/>
          </p:spPr>
          <p:txBody>
            <a:bodyPr wrap="square" rtlCol="0">
              <a:spAutoFit/>
            </a:bodyPr>
            <a:lstStyle/>
            <a:p>
              <a:r>
                <a:rPr lang="en-US" sz="2800" dirty="0">
                  <a:solidFill>
                    <a:schemeClr val="bg1">
                      <a:lumMod val="10000"/>
                    </a:schemeClr>
                  </a:solidFill>
                  <a:latin typeface="Constantia" pitchFamily="18" charset="0"/>
                </a:rPr>
                <a:t>3</a:t>
              </a:r>
            </a:p>
          </p:txBody>
        </p:sp>
        <p:sp>
          <p:nvSpPr>
            <p:cNvPr id="23" name="TextBox 22"/>
            <p:cNvSpPr txBox="1"/>
            <p:nvPr/>
          </p:nvSpPr>
          <p:spPr>
            <a:xfrm>
              <a:off x="4314185" y="3201829"/>
              <a:ext cx="252242" cy="523220"/>
            </a:xfrm>
            <a:prstGeom prst="rect">
              <a:avLst/>
            </a:prstGeom>
            <a:noFill/>
          </p:spPr>
          <p:txBody>
            <a:bodyPr wrap="square" rtlCol="0">
              <a:spAutoFit/>
            </a:bodyPr>
            <a:lstStyle/>
            <a:p>
              <a:r>
                <a:rPr lang="en-US" sz="2800" dirty="0">
                  <a:solidFill>
                    <a:schemeClr val="bg1">
                      <a:lumMod val="10000"/>
                    </a:schemeClr>
                  </a:solidFill>
                  <a:latin typeface="Constantia" pitchFamily="18" charset="0"/>
                </a:rPr>
                <a:t>4</a:t>
              </a:r>
            </a:p>
          </p:txBody>
        </p:sp>
        <p:sp>
          <p:nvSpPr>
            <p:cNvPr id="24" name="TextBox 23"/>
            <p:cNvSpPr txBox="1"/>
            <p:nvPr/>
          </p:nvSpPr>
          <p:spPr>
            <a:xfrm>
              <a:off x="5082898" y="3201829"/>
              <a:ext cx="252242" cy="523220"/>
            </a:xfrm>
            <a:prstGeom prst="rect">
              <a:avLst/>
            </a:prstGeom>
            <a:noFill/>
          </p:spPr>
          <p:txBody>
            <a:bodyPr wrap="square" rtlCol="0">
              <a:spAutoFit/>
            </a:bodyPr>
            <a:lstStyle/>
            <a:p>
              <a:r>
                <a:rPr lang="en-US" sz="2800" dirty="0" smtClean="0">
                  <a:solidFill>
                    <a:schemeClr val="bg1">
                      <a:lumMod val="10000"/>
                    </a:schemeClr>
                  </a:solidFill>
                  <a:latin typeface="Constantia" pitchFamily="18" charset="0"/>
                </a:rPr>
                <a:t>5</a:t>
              </a:r>
              <a:endParaRPr lang="en-US" sz="2800" dirty="0">
                <a:solidFill>
                  <a:schemeClr val="bg1">
                    <a:lumMod val="10000"/>
                  </a:schemeClr>
                </a:solidFill>
                <a:latin typeface="Constantia" pitchFamily="18" charset="0"/>
              </a:endParaRPr>
            </a:p>
          </p:txBody>
        </p:sp>
        <p:sp>
          <p:nvSpPr>
            <p:cNvPr id="25" name="TextBox 24"/>
            <p:cNvSpPr txBox="1"/>
            <p:nvPr/>
          </p:nvSpPr>
          <p:spPr>
            <a:xfrm>
              <a:off x="5851612" y="3192867"/>
              <a:ext cx="252242" cy="523220"/>
            </a:xfrm>
            <a:prstGeom prst="rect">
              <a:avLst/>
            </a:prstGeom>
            <a:noFill/>
          </p:spPr>
          <p:txBody>
            <a:bodyPr wrap="square" rtlCol="0">
              <a:spAutoFit/>
            </a:bodyPr>
            <a:lstStyle/>
            <a:p>
              <a:r>
                <a:rPr lang="en-US" sz="2800" dirty="0" smtClean="0">
                  <a:solidFill>
                    <a:schemeClr val="bg1">
                      <a:lumMod val="10000"/>
                    </a:schemeClr>
                  </a:solidFill>
                  <a:latin typeface="Constantia" pitchFamily="18" charset="0"/>
                </a:rPr>
                <a:t>6</a:t>
              </a:r>
              <a:endParaRPr lang="en-US" sz="2800" dirty="0">
                <a:solidFill>
                  <a:schemeClr val="bg1">
                    <a:lumMod val="10000"/>
                  </a:schemeClr>
                </a:solidFill>
                <a:latin typeface="Constantia" pitchFamily="18" charset="0"/>
              </a:endParaRPr>
            </a:p>
          </p:txBody>
        </p:sp>
        <p:sp>
          <p:nvSpPr>
            <p:cNvPr id="26" name="TextBox 25"/>
            <p:cNvSpPr txBox="1"/>
            <p:nvPr/>
          </p:nvSpPr>
          <p:spPr>
            <a:xfrm>
              <a:off x="6614325" y="3192867"/>
              <a:ext cx="252242" cy="523220"/>
            </a:xfrm>
            <a:prstGeom prst="rect">
              <a:avLst/>
            </a:prstGeom>
            <a:noFill/>
          </p:spPr>
          <p:txBody>
            <a:bodyPr wrap="square" rtlCol="0">
              <a:spAutoFit/>
            </a:bodyPr>
            <a:lstStyle/>
            <a:p>
              <a:r>
                <a:rPr lang="en-US" sz="2800" dirty="0" smtClean="0">
                  <a:solidFill>
                    <a:schemeClr val="bg1">
                      <a:lumMod val="10000"/>
                    </a:schemeClr>
                  </a:solidFill>
                  <a:latin typeface="Constantia" pitchFamily="18" charset="0"/>
                </a:rPr>
                <a:t>7</a:t>
              </a:r>
              <a:endParaRPr lang="en-US" sz="2800" dirty="0">
                <a:solidFill>
                  <a:schemeClr val="bg1">
                    <a:lumMod val="10000"/>
                  </a:schemeClr>
                </a:solidFill>
                <a:latin typeface="Constantia" pitchFamily="18" charset="0"/>
              </a:endParaRPr>
            </a:p>
          </p:txBody>
        </p:sp>
        <p:sp>
          <p:nvSpPr>
            <p:cNvPr id="27" name="TextBox 26"/>
            <p:cNvSpPr txBox="1"/>
            <p:nvPr/>
          </p:nvSpPr>
          <p:spPr>
            <a:xfrm>
              <a:off x="7389039" y="3201829"/>
              <a:ext cx="252242" cy="523220"/>
            </a:xfrm>
            <a:prstGeom prst="rect">
              <a:avLst/>
            </a:prstGeom>
            <a:noFill/>
          </p:spPr>
          <p:txBody>
            <a:bodyPr wrap="square" rtlCol="0">
              <a:spAutoFit/>
            </a:bodyPr>
            <a:lstStyle/>
            <a:p>
              <a:r>
                <a:rPr lang="en-US" sz="2800" dirty="0" smtClean="0">
                  <a:solidFill>
                    <a:schemeClr val="bg1">
                      <a:lumMod val="10000"/>
                    </a:schemeClr>
                  </a:solidFill>
                  <a:latin typeface="Constantia" pitchFamily="18" charset="0"/>
                </a:rPr>
                <a:t>8</a:t>
              </a:r>
              <a:endParaRPr lang="en-US" sz="2800" dirty="0">
                <a:solidFill>
                  <a:schemeClr val="bg1">
                    <a:lumMod val="10000"/>
                  </a:schemeClr>
                </a:solidFill>
                <a:latin typeface="Constantia" pitchFamily="18" charset="0"/>
              </a:endParaRPr>
            </a:p>
          </p:txBody>
        </p:sp>
        <p:sp>
          <p:nvSpPr>
            <p:cNvPr id="28" name="TextBox 27"/>
            <p:cNvSpPr txBox="1"/>
            <p:nvPr/>
          </p:nvSpPr>
          <p:spPr>
            <a:xfrm>
              <a:off x="8183376" y="3192867"/>
              <a:ext cx="252242" cy="523220"/>
            </a:xfrm>
            <a:prstGeom prst="rect">
              <a:avLst/>
            </a:prstGeom>
            <a:noFill/>
          </p:spPr>
          <p:txBody>
            <a:bodyPr wrap="square" rtlCol="0">
              <a:spAutoFit/>
            </a:bodyPr>
            <a:lstStyle/>
            <a:p>
              <a:r>
                <a:rPr lang="en-US" sz="2800" dirty="0" smtClean="0">
                  <a:solidFill>
                    <a:schemeClr val="bg1">
                      <a:lumMod val="10000"/>
                    </a:schemeClr>
                  </a:solidFill>
                  <a:latin typeface="Constantia" pitchFamily="18" charset="0"/>
                </a:rPr>
                <a:t>9</a:t>
              </a:r>
              <a:endParaRPr lang="en-US" sz="2800" dirty="0">
                <a:solidFill>
                  <a:schemeClr val="bg1">
                    <a:lumMod val="10000"/>
                  </a:schemeClr>
                </a:solidFill>
                <a:latin typeface="Constantia" pitchFamily="18" charset="0"/>
              </a:endParaRPr>
            </a:p>
          </p:txBody>
        </p:sp>
      </p:grpSp>
    </p:spTree>
    <p:extLst>
      <p:ext uri="{BB962C8B-B14F-4D97-AF65-F5344CB8AC3E}">
        <p14:creationId xmlns:p14="http://schemas.microsoft.com/office/powerpoint/2010/main" val="3370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Leaves (2)</a:t>
            </a:r>
          </a:p>
          <a:p>
            <a:pPr lvl="1"/>
            <a:r>
              <a:rPr lang="en-US" dirty="0" smtClean="0"/>
              <a:t>Single sort for all leaves</a:t>
            </a:r>
            <a:endParaRPr lang="en-US" dirty="0"/>
          </a:p>
        </p:txBody>
      </p:sp>
      <p:sp>
        <p:nvSpPr>
          <p:cNvPr id="3" name="Down Arrow 2"/>
          <p:cNvSpPr/>
          <p:nvPr/>
        </p:nvSpPr>
        <p:spPr bwMode="auto">
          <a:xfrm>
            <a:off x="4072163" y="3196779"/>
            <a:ext cx="1995069" cy="697219"/>
          </a:xfrm>
          <a:prstGeom prst="downArrow">
            <a:avLst>
              <a:gd name="adj1" fmla="val 62322"/>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onstantia" pitchFamily="18" charset="0"/>
              </a:rPr>
              <a:t>Write Pairs</a:t>
            </a:r>
          </a:p>
        </p:txBody>
      </p:sp>
      <p:grpSp>
        <p:nvGrpSpPr>
          <p:cNvPr id="4" name="Group 3"/>
          <p:cNvGrpSpPr/>
          <p:nvPr/>
        </p:nvGrpSpPr>
        <p:grpSpPr>
          <a:xfrm>
            <a:off x="852903" y="6422572"/>
            <a:ext cx="7415356" cy="317260"/>
            <a:chOff x="1" y="6366936"/>
            <a:chExt cx="5495483" cy="452895"/>
          </a:xfrm>
        </p:grpSpPr>
        <p:sp>
          <p:nvSpPr>
            <p:cNvPr id="5" name="Rechteck 19"/>
            <p:cNvSpPr/>
            <p:nvPr/>
          </p:nvSpPr>
          <p:spPr bwMode="auto">
            <a:xfrm>
              <a:off x="1"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[0,0)</a:t>
              </a:r>
              <a:endParaRPr lang="de-DE" sz="4000" dirty="0">
                <a:latin typeface="Constantia" pitchFamily="18" charset="0"/>
              </a:endParaRPr>
            </a:p>
          </p:txBody>
        </p:sp>
        <p:sp>
          <p:nvSpPr>
            <p:cNvPr id="6" name="Rechteck 19"/>
            <p:cNvSpPr/>
            <p:nvPr/>
          </p:nvSpPr>
          <p:spPr bwMode="auto">
            <a:xfrm>
              <a:off x="454173"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[0,0)</a:t>
              </a:r>
              <a:endParaRPr lang="de-DE" sz="4000" dirty="0">
                <a:latin typeface="Constantia" pitchFamily="18" charset="0"/>
              </a:endParaRPr>
            </a:p>
          </p:txBody>
        </p:sp>
        <p:sp>
          <p:nvSpPr>
            <p:cNvPr id="7" name="Rechteck 19"/>
            <p:cNvSpPr/>
            <p:nvPr/>
          </p:nvSpPr>
          <p:spPr bwMode="auto">
            <a:xfrm>
              <a:off x="908346"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[0,1)</a:t>
              </a:r>
              <a:endParaRPr lang="de-DE" dirty="0">
                <a:latin typeface="Constantia" pitchFamily="18" charset="0"/>
              </a:endParaRPr>
            </a:p>
          </p:txBody>
        </p:sp>
        <p:sp>
          <p:nvSpPr>
            <p:cNvPr id="8" name="Rechteck 19"/>
            <p:cNvSpPr/>
            <p:nvPr/>
          </p:nvSpPr>
          <p:spPr bwMode="auto">
            <a:xfrm>
              <a:off x="1362518"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[0,0)</a:t>
              </a:r>
              <a:endParaRPr lang="de-DE" dirty="0">
                <a:latin typeface="Constantia" pitchFamily="18" charset="0"/>
              </a:endParaRPr>
            </a:p>
          </p:txBody>
        </p:sp>
        <p:sp>
          <p:nvSpPr>
            <p:cNvPr id="9" name="Rechteck 19"/>
            <p:cNvSpPr/>
            <p:nvPr/>
          </p:nvSpPr>
          <p:spPr bwMode="auto">
            <a:xfrm>
              <a:off x="1816690"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[1,2)</a:t>
              </a:r>
              <a:endParaRPr lang="de-DE" dirty="0">
                <a:latin typeface="Constantia" pitchFamily="18" charset="0"/>
              </a:endParaRPr>
            </a:p>
          </p:txBody>
        </p:sp>
        <p:sp>
          <p:nvSpPr>
            <p:cNvPr id="10" name="Rechteck 19"/>
            <p:cNvSpPr/>
            <p:nvPr/>
          </p:nvSpPr>
          <p:spPr bwMode="auto">
            <a:xfrm>
              <a:off x="4572001"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[0,0)</a:t>
              </a:r>
              <a:endParaRPr lang="de-DE" sz="4000" dirty="0">
                <a:latin typeface="Constantia" pitchFamily="18" charset="0"/>
              </a:endParaRPr>
            </a:p>
          </p:txBody>
        </p:sp>
        <p:sp>
          <p:nvSpPr>
            <p:cNvPr id="11" name="Rechteck 19"/>
            <p:cNvSpPr/>
            <p:nvPr/>
          </p:nvSpPr>
          <p:spPr bwMode="auto">
            <a:xfrm>
              <a:off x="5026173"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[8,9)</a:t>
              </a:r>
              <a:endParaRPr lang="de-DE" sz="4000" dirty="0">
                <a:latin typeface="Constantia" pitchFamily="18" charset="0"/>
              </a:endParaRPr>
            </a:p>
          </p:txBody>
        </p:sp>
        <p:sp>
          <p:nvSpPr>
            <p:cNvPr id="12" name="Rechteck 19"/>
            <p:cNvSpPr/>
            <p:nvPr/>
          </p:nvSpPr>
          <p:spPr bwMode="auto">
            <a:xfrm>
              <a:off x="2286001"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[2,5)</a:t>
              </a:r>
              <a:endParaRPr lang="de-DE" dirty="0">
                <a:latin typeface="Constantia" pitchFamily="18" charset="0"/>
              </a:endParaRPr>
            </a:p>
          </p:txBody>
        </p:sp>
        <p:sp>
          <p:nvSpPr>
            <p:cNvPr id="13" name="Rechteck 19"/>
            <p:cNvSpPr/>
            <p:nvPr/>
          </p:nvSpPr>
          <p:spPr bwMode="auto">
            <a:xfrm>
              <a:off x="2740173"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[0,0)</a:t>
              </a:r>
              <a:endParaRPr lang="de-DE" sz="4000" dirty="0">
                <a:latin typeface="Constantia" pitchFamily="18" charset="0"/>
              </a:endParaRPr>
            </a:p>
          </p:txBody>
        </p:sp>
        <p:sp>
          <p:nvSpPr>
            <p:cNvPr id="14" name="Rechteck 19"/>
            <p:cNvSpPr/>
            <p:nvPr/>
          </p:nvSpPr>
          <p:spPr bwMode="auto">
            <a:xfrm>
              <a:off x="3194345"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[0,0)</a:t>
              </a:r>
              <a:endParaRPr lang="de-DE" dirty="0">
                <a:latin typeface="Constantia" pitchFamily="18" charset="0"/>
              </a:endParaRPr>
            </a:p>
          </p:txBody>
        </p:sp>
        <p:sp>
          <p:nvSpPr>
            <p:cNvPr id="15" name="Rechteck 19"/>
            <p:cNvSpPr/>
            <p:nvPr/>
          </p:nvSpPr>
          <p:spPr bwMode="auto">
            <a:xfrm>
              <a:off x="3648518"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[5,7)</a:t>
              </a:r>
              <a:endParaRPr lang="de-DE" dirty="0">
                <a:latin typeface="Constantia" pitchFamily="18" charset="0"/>
              </a:endParaRPr>
            </a:p>
          </p:txBody>
        </p:sp>
        <p:sp>
          <p:nvSpPr>
            <p:cNvPr id="16" name="Rechteck 19"/>
            <p:cNvSpPr/>
            <p:nvPr/>
          </p:nvSpPr>
          <p:spPr bwMode="auto">
            <a:xfrm>
              <a:off x="4102690" y="6366936"/>
              <a:ext cx="469311" cy="45289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r>
                <a:rPr lang="de-DE" dirty="0" smtClean="0">
                  <a:latin typeface="Constantia" pitchFamily="18" charset="0"/>
                </a:rPr>
                <a:t>[7,8)</a:t>
              </a:r>
              <a:endParaRPr lang="de-DE" dirty="0">
                <a:latin typeface="Constantia" pitchFamily="18" charset="0"/>
              </a:endParaRPr>
            </a:p>
          </p:txBody>
        </p:sp>
      </p:grpSp>
      <p:sp>
        <p:nvSpPr>
          <p:cNvPr id="17" name="TextBox 16"/>
          <p:cNvSpPr txBox="1"/>
          <p:nvPr/>
        </p:nvSpPr>
        <p:spPr>
          <a:xfrm>
            <a:off x="6592200" y="1350718"/>
            <a:ext cx="1363167" cy="400110"/>
          </a:xfrm>
          <a:prstGeom prst="rect">
            <a:avLst/>
          </a:prstGeom>
          <a:noFill/>
        </p:spPr>
        <p:txBody>
          <a:bodyPr wrap="square" rtlCol="0">
            <a:spAutoFit/>
          </a:bodyPr>
          <a:lstStyle/>
          <a:p>
            <a:r>
              <a:rPr lang="en-US" sz="2000" b="1" dirty="0" smtClean="0">
                <a:latin typeface="Constantia" pitchFamily="18" charset="0"/>
              </a:rPr>
              <a:t>Top Cells</a:t>
            </a:r>
            <a:endParaRPr lang="en-US" sz="2000" b="1" dirty="0">
              <a:latin typeface="Constantia" pitchFamily="18" charset="0"/>
            </a:endParaRPr>
          </a:p>
        </p:txBody>
      </p:sp>
      <p:sp>
        <p:nvSpPr>
          <p:cNvPr id="18" name="TextBox 17"/>
          <p:cNvSpPr txBox="1"/>
          <p:nvPr/>
        </p:nvSpPr>
        <p:spPr>
          <a:xfrm>
            <a:off x="879910" y="3613128"/>
            <a:ext cx="3382081" cy="400110"/>
          </a:xfrm>
          <a:prstGeom prst="rect">
            <a:avLst/>
          </a:prstGeom>
          <a:noFill/>
        </p:spPr>
        <p:txBody>
          <a:bodyPr wrap="square" rtlCol="0">
            <a:spAutoFit/>
          </a:bodyPr>
          <a:lstStyle/>
          <a:p>
            <a:r>
              <a:rPr lang="en-US" sz="2000" b="1" dirty="0" smtClean="0">
                <a:latin typeface="Constantia" pitchFamily="18" charset="0"/>
              </a:rPr>
              <a:t>(</a:t>
            </a:r>
            <a:r>
              <a:rPr lang="en-US" sz="2000" b="1" dirty="0" smtClean="0">
                <a:solidFill>
                  <a:schemeClr val="bg1">
                    <a:lumMod val="10000"/>
                  </a:schemeClr>
                </a:solidFill>
                <a:latin typeface="Constantia" pitchFamily="18" charset="0"/>
              </a:rPr>
              <a:t>Key</a:t>
            </a:r>
            <a:r>
              <a:rPr lang="en-US" sz="2000" b="1" dirty="0" smtClean="0">
                <a:latin typeface="Constantia" pitchFamily="18" charset="0"/>
              </a:rPr>
              <a:t>, Prim ID)</a:t>
            </a:r>
            <a:endParaRPr lang="en-US" sz="2000" b="1" dirty="0">
              <a:latin typeface="Constantia" pitchFamily="18" charset="0"/>
            </a:endParaRPr>
          </a:p>
        </p:txBody>
      </p:sp>
      <p:sp>
        <p:nvSpPr>
          <p:cNvPr id="19" name="Down Arrow 18"/>
          <p:cNvSpPr/>
          <p:nvPr/>
        </p:nvSpPr>
        <p:spPr bwMode="auto">
          <a:xfrm>
            <a:off x="4056886" y="4511968"/>
            <a:ext cx="1995069" cy="708117"/>
          </a:xfrm>
          <a:prstGeom prst="downArrow">
            <a:avLst>
              <a:gd name="adj1" fmla="val 62322"/>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onstantia" pitchFamily="18" charset="0"/>
              </a:rPr>
              <a:t>Radix Sort</a:t>
            </a:r>
          </a:p>
        </p:txBody>
      </p:sp>
      <p:sp>
        <p:nvSpPr>
          <p:cNvPr id="20" name="Down Arrow 19"/>
          <p:cNvSpPr/>
          <p:nvPr/>
        </p:nvSpPr>
        <p:spPr bwMode="auto">
          <a:xfrm>
            <a:off x="4035576" y="5713200"/>
            <a:ext cx="2025359" cy="685800"/>
          </a:xfrm>
          <a:prstGeom prst="downArrow">
            <a:avLst>
              <a:gd name="adj1" fmla="val 69715"/>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onstantia" pitchFamily="18" charset="0"/>
              </a:rPr>
              <a:t>Extract Leaves</a:t>
            </a:r>
          </a:p>
        </p:txBody>
      </p:sp>
      <p:sp>
        <p:nvSpPr>
          <p:cNvPr id="21" name="TextBox 20"/>
          <p:cNvSpPr txBox="1"/>
          <p:nvPr/>
        </p:nvSpPr>
        <p:spPr>
          <a:xfrm>
            <a:off x="881595" y="4939801"/>
            <a:ext cx="1693944" cy="280284"/>
          </a:xfrm>
          <a:prstGeom prst="rect">
            <a:avLst/>
          </a:prstGeom>
          <a:noFill/>
        </p:spPr>
        <p:txBody>
          <a:bodyPr wrap="square" rtlCol="0">
            <a:spAutoFit/>
          </a:bodyPr>
          <a:lstStyle/>
          <a:p>
            <a:r>
              <a:rPr lang="en-US" sz="2000" b="1" dirty="0" smtClean="0">
                <a:latin typeface="Constantia" pitchFamily="18" charset="0"/>
              </a:rPr>
              <a:t>Sorted Pairs</a:t>
            </a:r>
            <a:endParaRPr lang="en-US" sz="2000" b="1" dirty="0">
              <a:latin typeface="Constantia" pitchFamily="18" charset="0"/>
            </a:endParaRPr>
          </a:p>
        </p:txBody>
      </p:sp>
      <p:grpSp>
        <p:nvGrpSpPr>
          <p:cNvPr id="22" name="Group 21"/>
          <p:cNvGrpSpPr>
            <a:grpSpLocks noChangeAspect="1"/>
          </p:cNvGrpSpPr>
          <p:nvPr/>
        </p:nvGrpSpPr>
        <p:grpSpPr>
          <a:xfrm>
            <a:off x="8320329" y="6689470"/>
            <a:ext cx="252059" cy="50362"/>
            <a:chOff x="8157543" y="2014198"/>
            <a:chExt cx="595279" cy="143785"/>
          </a:xfrm>
        </p:grpSpPr>
        <p:sp>
          <p:nvSpPr>
            <p:cNvPr id="23" name="Oval 22"/>
            <p:cNvSpPr/>
            <p:nvPr/>
          </p:nvSpPr>
          <p:spPr bwMode="auto">
            <a:xfrm>
              <a:off x="8157543" y="2014199"/>
              <a:ext cx="152360" cy="1437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endParaRPr>
            </a:p>
          </p:txBody>
        </p:sp>
        <p:sp>
          <p:nvSpPr>
            <p:cNvPr id="24" name="Oval 23"/>
            <p:cNvSpPr/>
            <p:nvPr/>
          </p:nvSpPr>
          <p:spPr bwMode="auto">
            <a:xfrm>
              <a:off x="8386199" y="2014198"/>
              <a:ext cx="152360" cy="1437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endParaRPr>
            </a:p>
          </p:txBody>
        </p:sp>
        <p:sp>
          <p:nvSpPr>
            <p:cNvPr id="25" name="Oval 24"/>
            <p:cNvSpPr/>
            <p:nvPr/>
          </p:nvSpPr>
          <p:spPr bwMode="auto">
            <a:xfrm>
              <a:off x="8600462" y="2014198"/>
              <a:ext cx="152360" cy="1437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endParaRPr>
            </a:p>
          </p:txBody>
        </p:sp>
      </p:grpSp>
      <p:grpSp>
        <p:nvGrpSpPr>
          <p:cNvPr id="26" name="Group 25"/>
          <p:cNvGrpSpPr/>
          <p:nvPr/>
        </p:nvGrpSpPr>
        <p:grpSpPr>
          <a:xfrm>
            <a:off x="1119871" y="2501952"/>
            <a:ext cx="5227928" cy="352306"/>
            <a:chOff x="2812007" y="2146639"/>
            <a:chExt cx="6173308" cy="502923"/>
          </a:xfrm>
        </p:grpSpPr>
        <p:sp>
          <p:nvSpPr>
            <p:cNvPr id="27" name="Rechteck 19"/>
            <p:cNvSpPr/>
            <p:nvPr/>
          </p:nvSpPr>
          <p:spPr bwMode="auto">
            <a:xfrm>
              <a:off x="2812007" y="2146640"/>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28" name="Rechteck 19"/>
            <p:cNvSpPr/>
            <p:nvPr/>
          </p:nvSpPr>
          <p:spPr bwMode="auto">
            <a:xfrm>
              <a:off x="3570593"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sp>
          <p:nvSpPr>
            <p:cNvPr id="29" name="Rechteck 19"/>
            <p:cNvSpPr/>
            <p:nvPr/>
          </p:nvSpPr>
          <p:spPr bwMode="auto">
            <a:xfrm>
              <a:off x="4329179"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30" name="Rechteck 19"/>
            <p:cNvSpPr/>
            <p:nvPr/>
          </p:nvSpPr>
          <p:spPr bwMode="auto">
            <a:xfrm>
              <a:off x="5087765"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31" name="Rechteck 19"/>
            <p:cNvSpPr/>
            <p:nvPr/>
          </p:nvSpPr>
          <p:spPr bwMode="auto">
            <a:xfrm>
              <a:off x="5846351" y="2146641"/>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32" name="Rechteck 19"/>
            <p:cNvSpPr/>
            <p:nvPr/>
          </p:nvSpPr>
          <p:spPr bwMode="auto">
            <a:xfrm>
              <a:off x="6630223" y="2146641"/>
              <a:ext cx="783872"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grpSp>
          <p:nvGrpSpPr>
            <p:cNvPr id="33" name="Group 137"/>
            <p:cNvGrpSpPr/>
            <p:nvPr/>
          </p:nvGrpSpPr>
          <p:grpSpPr>
            <a:xfrm>
              <a:off x="6695019" y="2230461"/>
              <a:ext cx="591065" cy="314326"/>
              <a:chOff x="7643834" y="3857628"/>
              <a:chExt cx="587205" cy="267893"/>
            </a:xfrm>
          </p:grpSpPr>
          <p:sp>
            <p:nvSpPr>
              <p:cNvPr id="57" name="Rechteck 19"/>
              <p:cNvSpPr/>
              <p:nvPr/>
            </p:nvSpPr>
            <p:spPr bwMode="auto">
              <a:xfrm>
                <a:off x="7929586" y="3857628"/>
                <a:ext cx="301453" cy="267893"/>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bg1"/>
                    </a:solidFill>
                    <a:latin typeface="Constantia" pitchFamily="18" charset="0"/>
                  </a:rPr>
                  <a:t>D</a:t>
                </a:r>
                <a:endParaRPr lang="de-DE" dirty="0">
                  <a:solidFill>
                    <a:schemeClr val="bg1"/>
                  </a:solidFill>
                  <a:latin typeface="Constantia" pitchFamily="18" charset="0"/>
                </a:endParaRPr>
              </a:p>
            </p:txBody>
          </p:sp>
          <p:sp>
            <p:nvSpPr>
              <p:cNvPr id="58"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34" name="Group 86"/>
            <p:cNvGrpSpPr/>
            <p:nvPr/>
          </p:nvGrpSpPr>
          <p:grpSpPr>
            <a:xfrm>
              <a:off x="2883915" y="2230461"/>
              <a:ext cx="591064" cy="314326"/>
              <a:chOff x="4643439" y="2857496"/>
              <a:chExt cx="587204" cy="267893"/>
            </a:xfrm>
          </p:grpSpPr>
          <p:sp>
            <p:nvSpPr>
              <p:cNvPr id="55"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56"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35" name="Group 87"/>
            <p:cNvGrpSpPr/>
            <p:nvPr/>
          </p:nvGrpSpPr>
          <p:grpSpPr>
            <a:xfrm>
              <a:off x="4393975" y="2230461"/>
              <a:ext cx="591064" cy="314326"/>
              <a:chOff x="4643439" y="2857496"/>
              <a:chExt cx="587204" cy="267893"/>
            </a:xfrm>
          </p:grpSpPr>
          <p:sp>
            <p:nvSpPr>
              <p:cNvPr id="53"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54"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36" name="Group 92"/>
            <p:cNvGrpSpPr/>
            <p:nvPr/>
          </p:nvGrpSpPr>
          <p:grpSpPr>
            <a:xfrm>
              <a:off x="3674899" y="2230461"/>
              <a:ext cx="591065" cy="314326"/>
              <a:chOff x="5357818" y="2857496"/>
              <a:chExt cx="587205" cy="267893"/>
            </a:xfrm>
          </p:grpSpPr>
          <p:sp>
            <p:nvSpPr>
              <p:cNvPr id="51"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52"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0</a:t>
                </a:r>
                <a:endParaRPr lang="de-DE" dirty="0">
                  <a:solidFill>
                    <a:schemeClr val="tx2"/>
                  </a:solidFill>
                  <a:latin typeface="Constantia" pitchFamily="18" charset="0"/>
                </a:endParaRPr>
              </a:p>
            </p:txBody>
          </p:sp>
        </p:grpSp>
        <p:grpSp>
          <p:nvGrpSpPr>
            <p:cNvPr id="37" name="Group 96"/>
            <p:cNvGrpSpPr/>
            <p:nvPr/>
          </p:nvGrpSpPr>
          <p:grpSpPr>
            <a:xfrm>
              <a:off x="5184959" y="2230461"/>
              <a:ext cx="591064" cy="314326"/>
              <a:chOff x="4643439" y="2857496"/>
              <a:chExt cx="587204" cy="267893"/>
            </a:xfrm>
          </p:grpSpPr>
          <p:sp>
            <p:nvSpPr>
              <p:cNvPr id="49"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50"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a:t>
                </a:r>
                <a:endParaRPr lang="de-DE" dirty="0">
                  <a:solidFill>
                    <a:schemeClr val="tx2"/>
                  </a:solidFill>
                  <a:latin typeface="Constantia" pitchFamily="18" charset="0"/>
                </a:endParaRPr>
              </a:p>
            </p:txBody>
          </p:sp>
        </p:grpSp>
        <p:grpSp>
          <p:nvGrpSpPr>
            <p:cNvPr id="38" name="Group 137"/>
            <p:cNvGrpSpPr/>
            <p:nvPr/>
          </p:nvGrpSpPr>
          <p:grpSpPr>
            <a:xfrm>
              <a:off x="5904035" y="2230461"/>
              <a:ext cx="591065" cy="314326"/>
              <a:chOff x="7643834" y="3857628"/>
              <a:chExt cx="587205" cy="267893"/>
            </a:xfrm>
          </p:grpSpPr>
          <p:sp>
            <p:nvSpPr>
              <p:cNvPr id="47" name="Rechteck 19"/>
              <p:cNvSpPr/>
              <p:nvPr/>
            </p:nvSpPr>
            <p:spPr bwMode="auto">
              <a:xfrm>
                <a:off x="7929586" y="3857628"/>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48"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sp>
          <p:nvSpPr>
            <p:cNvPr id="39" name="Rechteck 19"/>
            <p:cNvSpPr/>
            <p:nvPr/>
          </p:nvSpPr>
          <p:spPr bwMode="auto">
            <a:xfrm>
              <a:off x="7417572" y="2146641"/>
              <a:ext cx="783872"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sz="1400" dirty="0">
                <a:latin typeface="Constantia" pitchFamily="18" charset="0"/>
              </a:endParaRPr>
            </a:p>
          </p:txBody>
        </p:sp>
        <p:sp>
          <p:nvSpPr>
            <p:cNvPr id="40" name="Rechteck 19"/>
            <p:cNvSpPr/>
            <p:nvPr/>
          </p:nvSpPr>
          <p:spPr bwMode="auto">
            <a:xfrm>
              <a:off x="8201444" y="2146639"/>
              <a:ext cx="783871" cy="502921"/>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anchor="b" anchorCtr="0">
              <a:prstTxWarp prst="textNoShape">
                <a:avLst/>
              </a:prstTxWarp>
            </a:bodyPr>
            <a:lstStyle/>
            <a:p>
              <a:endParaRPr lang="de-DE" dirty="0">
                <a:latin typeface="Constantia" pitchFamily="18" charset="0"/>
              </a:endParaRPr>
            </a:p>
          </p:txBody>
        </p:sp>
        <p:grpSp>
          <p:nvGrpSpPr>
            <p:cNvPr id="41" name="Group 92"/>
            <p:cNvGrpSpPr/>
            <p:nvPr/>
          </p:nvGrpSpPr>
          <p:grpSpPr>
            <a:xfrm>
              <a:off x="7510743" y="2230461"/>
              <a:ext cx="591065" cy="314326"/>
              <a:chOff x="5357818" y="2857496"/>
              <a:chExt cx="587205" cy="267893"/>
            </a:xfrm>
          </p:grpSpPr>
          <p:sp>
            <p:nvSpPr>
              <p:cNvPr id="45"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46"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3</a:t>
                </a:r>
                <a:endParaRPr lang="de-DE" dirty="0">
                  <a:solidFill>
                    <a:schemeClr val="tx2"/>
                  </a:solidFill>
                  <a:latin typeface="Constantia" pitchFamily="18" charset="0"/>
                </a:endParaRPr>
              </a:p>
            </p:txBody>
          </p:sp>
        </p:grpSp>
        <p:grpSp>
          <p:nvGrpSpPr>
            <p:cNvPr id="42" name="Group 92"/>
            <p:cNvGrpSpPr/>
            <p:nvPr/>
          </p:nvGrpSpPr>
          <p:grpSpPr>
            <a:xfrm>
              <a:off x="8315839" y="2230461"/>
              <a:ext cx="591065" cy="314326"/>
              <a:chOff x="5357818" y="2857496"/>
              <a:chExt cx="587205" cy="267893"/>
            </a:xfrm>
          </p:grpSpPr>
          <p:sp>
            <p:nvSpPr>
              <p:cNvPr id="43"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44"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4</a:t>
                </a:r>
                <a:endParaRPr lang="de-DE" dirty="0">
                  <a:solidFill>
                    <a:schemeClr val="tx2"/>
                  </a:solidFill>
                  <a:latin typeface="Constantia" pitchFamily="18" charset="0"/>
                </a:endParaRPr>
              </a:p>
            </p:txBody>
          </p:sp>
        </p:grpSp>
      </p:grpSp>
      <p:grpSp>
        <p:nvGrpSpPr>
          <p:cNvPr id="59" name="Group 58"/>
          <p:cNvGrpSpPr/>
          <p:nvPr/>
        </p:nvGrpSpPr>
        <p:grpSpPr>
          <a:xfrm>
            <a:off x="881595" y="4007520"/>
            <a:ext cx="7607372" cy="359675"/>
            <a:chOff x="29872" y="3529981"/>
            <a:chExt cx="7920218" cy="513442"/>
          </a:xfrm>
        </p:grpSpPr>
        <p:cxnSp>
          <p:nvCxnSpPr>
            <p:cNvPr id="60" name="Straight Connector 59"/>
            <p:cNvCxnSpPr/>
            <p:nvPr/>
          </p:nvCxnSpPr>
          <p:spPr bwMode="auto">
            <a:xfrm flipV="1">
              <a:off x="29872" y="3538137"/>
              <a:ext cx="4871" cy="50291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1" name="Group 86"/>
            <p:cNvGrpSpPr/>
            <p:nvPr/>
          </p:nvGrpSpPr>
          <p:grpSpPr>
            <a:xfrm>
              <a:off x="71763" y="3638483"/>
              <a:ext cx="508899" cy="301040"/>
              <a:chOff x="4643439" y="2857496"/>
              <a:chExt cx="587204" cy="267893"/>
            </a:xfrm>
          </p:grpSpPr>
          <p:sp>
            <p:nvSpPr>
              <p:cNvPr id="113"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114"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4</a:t>
                </a:r>
                <a:endParaRPr lang="de-DE" dirty="0">
                  <a:solidFill>
                    <a:schemeClr val="tx2"/>
                  </a:solidFill>
                  <a:latin typeface="Constantia" pitchFamily="18" charset="0"/>
                </a:endParaRPr>
              </a:p>
            </p:txBody>
          </p:sp>
        </p:grpSp>
        <p:grpSp>
          <p:nvGrpSpPr>
            <p:cNvPr id="62" name="Group 92"/>
            <p:cNvGrpSpPr/>
            <p:nvPr/>
          </p:nvGrpSpPr>
          <p:grpSpPr>
            <a:xfrm>
              <a:off x="1976602" y="3640858"/>
              <a:ext cx="508899" cy="303408"/>
              <a:chOff x="5357818" y="2857496"/>
              <a:chExt cx="587205" cy="267893"/>
            </a:xfrm>
          </p:grpSpPr>
          <p:sp>
            <p:nvSpPr>
              <p:cNvPr id="111"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B</a:t>
                </a:r>
                <a:endParaRPr lang="de-DE" dirty="0">
                  <a:latin typeface="Constantia" pitchFamily="18" charset="0"/>
                </a:endParaRPr>
              </a:p>
            </p:txBody>
          </p:sp>
          <p:sp>
            <p:nvSpPr>
              <p:cNvPr id="112"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8</a:t>
                </a:r>
                <a:endParaRPr lang="de-DE" dirty="0">
                  <a:solidFill>
                    <a:schemeClr val="tx2"/>
                  </a:solidFill>
                  <a:latin typeface="Constantia" pitchFamily="18" charset="0"/>
                </a:endParaRPr>
              </a:p>
            </p:txBody>
          </p:sp>
        </p:grpSp>
        <p:grpSp>
          <p:nvGrpSpPr>
            <p:cNvPr id="63" name="Group 137"/>
            <p:cNvGrpSpPr/>
            <p:nvPr/>
          </p:nvGrpSpPr>
          <p:grpSpPr>
            <a:xfrm>
              <a:off x="6187299" y="3660015"/>
              <a:ext cx="508899" cy="303409"/>
              <a:chOff x="7643834" y="3857627"/>
              <a:chExt cx="587205" cy="267894"/>
            </a:xfrm>
          </p:grpSpPr>
          <p:sp>
            <p:nvSpPr>
              <p:cNvPr id="109" name="Rechteck 19"/>
              <p:cNvSpPr/>
              <p:nvPr/>
            </p:nvSpPr>
            <p:spPr bwMode="auto">
              <a:xfrm>
                <a:off x="7929586" y="3857627"/>
                <a:ext cx="301453" cy="267893"/>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bg1"/>
                    </a:solidFill>
                    <a:latin typeface="Constantia" pitchFamily="18" charset="0"/>
                  </a:rPr>
                  <a:t>D</a:t>
                </a:r>
                <a:endParaRPr lang="de-DE" dirty="0">
                  <a:solidFill>
                    <a:schemeClr val="bg1"/>
                  </a:solidFill>
                  <a:latin typeface="Constantia" pitchFamily="18" charset="0"/>
                </a:endParaRPr>
              </a:p>
            </p:txBody>
          </p:sp>
          <p:sp>
            <p:nvSpPr>
              <p:cNvPr id="110"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11</a:t>
                </a:r>
                <a:endParaRPr lang="de-DE" dirty="0">
                  <a:solidFill>
                    <a:schemeClr val="tx2"/>
                  </a:solidFill>
                  <a:latin typeface="Constantia" pitchFamily="18" charset="0"/>
                </a:endParaRPr>
              </a:p>
            </p:txBody>
          </p:sp>
        </p:grpSp>
        <p:grpSp>
          <p:nvGrpSpPr>
            <p:cNvPr id="64" name="Group 86"/>
            <p:cNvGrpSpPr/>
            <p:nvPr/>
          </p:nvGrpSpPr>
          <p:grpSpPr>
            <a:xfrm>
              <a:off x="702192" y="3638483"/>
              <a:ext cx="508899" cy="301040"/>
              <a:chOff x="4643439" y="2857496"/>
              <a:chExt cx="587204" cy="267893"/>
            </a:xfrm>
          </p:grpSpPr>
          <p:sp>
            <p:nvSpPr>
              <p:cNvPr id="107"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108"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5</a:t>
                </a:r>
                <a:endParaRPr lang="de-DE" dirty="0">
                  <a:solidFill>
                    <a:schemeClr val="tx2"/>
                  </a:solidFill>
                  <a:latin typeface="Constantia" pitchFamily="18" charset="0"/>
                </a:endParaRPr>
              </a:p>
            </p:txBody>
          </p:sp>
        </p:grpSp>
        <p:grpSp>
          <p:nvGrpSpPr>
            <p:cNvPr id="65" name="Group 86"/>
            <p:cNvGrpSpPr/>
            <p:nvPr/>
          </p:nvGrpSpPr>
          <p:grpSpPr>
            <a:xfrm>
              <a:off x="1342652" y="3640858"/>
              <a:ext cx="508899" cy="301040"/>
              <a:chOff x="4643439" y="2857496"/>
              <a:chExt cx="587204" cy="267893"/>
            </a:xfrm>
          </p:grpSpPr>
          <p:sp>
            <p:nvSpPr>
              <p:cNvPr id="105" name="Rechteck 19"/>
              <p:cNvSpPr/>
              <p:nvPr/>
            </p:nvSpPr>
            <p:spPr bwMode="auto">
              <a:xfrm>
                <a:off x="492919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B</a:t>
                </a:r>
                <a:endParaRPr lang="de-DE" dirty="0">
                  <a:latin typeface="Constantia" pitchFamily="18" charset="0"/>
                </a:endParaRPr>
              </a:p>
            </p:txBody>
          </p:sp>
          <p:sp>
            <p:nvSpPr>
              <p:cNvPr id="106"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5</a:t>
                </a:r>
                <a:endParaRPr lang="de-DE" dirty="0">
                  <a:solidFill>
                    <a:schemeClr val="tx2"/>
                  </a:solidFill>
                  <a:latin typeface="Constantia" pitchFamily="18" charset="0"/>
                </a:endParaRPr>
              </a:p>
            </p:txBody>
          </p:sp>
        </p:grpSp>
        <p:grpSp>
          <p:nvGrpSpPr>
            <p:cNvPr id="66" name="Group 92"/>
            <p:cNvGrpSpPr/>
            <p:nvPr/>
          </p:nvGrpSpPr>
          <p:grpSpPr>
            <a:xfrm>
              <a:off x="2610440" y="3648303"/>
              <a:ext cx="508899" cy="303408"/>
              <a:chOff x="5357818" y="2857496"/>
              <a:chExt cx="587205" cy="267893"/>
            </a:xfrm>
          </p:grpSpPr>
          <p:sp>
            <p:nvSpPr>
              <p:cNvPr id="103" name="Rechteck 19"/>
              <p:cNvSpPr/>
              <p:nvPr/>
            </p:nvSpPr>
            <p:spPr bwMode="auto">
              <a:xfrm>
                <a:off x="564357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04"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67" name="Group 86"/>
            <p:cNvGrpSpPr/>
            <p:nvPr/>
          </p:nvGrpSpPr>
          <p:grpSpPr>
            <a:xfrm>
              <a:off x="3220529" y="3638483"/>
              <a:ext cx="508899" cy="301040"/>
              <a:chOff x="4643439" y="2857496"/>
              <a:chExt cx="587204" cy="267893"/>
            </a:xfrm>
          </p:grpSpPr>
          <p:sp>
            <p:nvSpPr>
              <p:cNvPr id="101"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02"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5</a:t>
                </a:r>
                <a:endParaRPr lang="de-DE" dirty="0">
                  <a:solidFill>
                    <a:schemeClr val="tx2"/>
                  </a:solidFill>
                  <a:latin typeface="Constantia" pitchFamily="18" charset="0"/>
                </a:endParaRPr>
              </a:p>
            </p:txBody>
          </p:sp>
        </p:grpSp>
        <p:grpSp>
          <p:nvGrpSpPr>
            <p:cNvPr id="68" name="Group 86"/>
            <p:cNvGrpSpPr/>
            <p:nvPr/>
          </p:nvGrpSpPr>
          <p:grpSpPr>
            <a:xfrm>
              <a:off x="3841767" y="3648303"/>
              <a:ext cx="508899" cy="301040"/>
              <a:chOff x="4643439" y="2857496"/>
              <a:chExt cx="587204" cy="267893"/>
            </a:xfrm>
          </p:grpSpPr>
          <p:sp>
            <p:nvSpPr>
              <p:cNvPr id="99"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00"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8</a:t>
                </a:r>
                <a:endParaRPr lang="de-DE" dirty="0">
                  <a:solidFill>
                    <a:schemeClr val="tx2"/>
                  </a:solidFill>
                  <a:latin typeface="Constantia" pitchFamily="18" charset="0"/>
                </a:endParaRPr>
              </a:p>
            </p:txBody>
          </p:sp>
        </p:grpSp>
        <p:grpSp>
          <p:nvGrpSpPr>
            <p:cNvPr id="69" name="Group 86"/>
            <p:cNvGrpSpPr/>
            <p:nvPr/>
          </p:nvGrpSpPr>
          <p:grpSpPr>
            <a:xfrm>
              <a:off x="4438633" y="3648303"/>
              <a:ext cx="508901" cy="301040"/>
              <a:chOff x="4643439" y="2857496"/>
              <a:chExt cx="587206" cy="267893"/>
            </a:xfrm>
          </p:grpSpPr>
          <p:sp>
            <p:nvSpPr>
              <p:cNvPr id="97" name="Rechteck 19"/>
              <p:cNvSpPr/>
              <p:nvPr/>
            </p:nvSpPr>
            <p:spPr bwMode="auto">
              <a:xfrm>
                <a:off x="4929191" y="2857496"/>
                <a:ext cx="301454"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98"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9</a:t>
                </a:r>
                <a:endParaRPr lang="de-DE" dirty="0">
                  <a:solidFill>
                    <a:schemeClr val="tx2"/>
                  </a:solidFill>
                  <a:latin typeface="Constantia" pitchFamily="18" charset="0"/>
                </a:endParaRPr>
              </a:p>
            </p:txBody>
          </p:sp>
        </p:grpSp>
        <p:grpSp>
          <p:nvGrpSpPr>
            <p:cNvPr id="70" name="Group 92"/>
            <p:cNvGrpSpPr/>
            <p:nvPr/>
          </p:nvGrpSpPr>
          <p:grpSpPr>
            <a:xfrm>
              <a:off x="7368071" y="3650670"/>
              <a:ext cx="508899" cy="303409"/>
              <a:chOff x="5323876" y="2876508"/>
              <a:chExt cx="587205" cy="267894"/>
            </a:xfrm>
          </p:grpSpPr>
          <p:sp>
            <p:nvSpPr>
              <p:cNvPr id="95" name="Rechteck 19"/>
              <p:cNvSpPr/>
              <p:nvPr/>
            </p:nvSpPr>
            <p:spPr bwMode="auto">
              <a:xfrm>
                <a:off x="5609628" y="2876509"/>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96" name="Rechteck 19"/>
              <p:cNvSpPr/>
              <p:nvPr/>
            </p:nvSpPr>
            <p:spPr bwMode="auto">
              <a:xfrm>
                <a:off x="5323876" y="287650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15</a:t>
                </a:r>
                <a:endParaRPr lang="de-DE" dirty="0">
                  <a:solidFill>
                    <a:schemeClr val="tx2"/>
                  </a:solidFill>
                  <a:latin typeface="Constantia" pitchFamily="18" charset="0"/>
                </a:endParaRPr>
              </a:p>
            </p:txBody>
          </p:sp>
        </p:grpSp>
        <p:cxnSp>
          <p:nvCxnSpPr>
            <p:cNvPr id="71" name="Straight Connector 70"/>
            <p:cNvCxnSpPr/>
            <p:nvPr/>
          </p:nvCxnSpPr>
          <p:spPr bwMode="auto">
            <a:xfrm>
              <a:off x="34743" y="3538144"/>
              <a:ext cx="7915347" cy="23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34743" y="4039864"/>
              <a:ext cx="7915347" cy="35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640624" y="3529981"/>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1269808" y="3539335"/>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914381" y="3540516"/>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2544874" y="3538142"/>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a:off x="3170344" y="3541545"/>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3787932" y="3541544"/>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4390207" y="3538136"/>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4998170" y="3541544"/>
              <a:ext cx="0" cy="5017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5575788" y="3541542"/>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6162417" y="3541700"/>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6740775" y="3538135"/>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7327901" y="3541700"/>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5" name="Group 86"/>
            <p:cNvGrpSpPr/>
            <p:nvPr/>
          </p:nvGrpSpPr>
          <p:grpSpPr>
            <a:xfrm>
              <a:off x="5034585" y="3650671"/>
              <a:ext cx="508901" cy="301040"/>
              <a:chOff x="4643439" y="2857496"/>
              <a:chExt cx="587206" cy="267893"/>
            </a:xfrm>
          </p:grpSpPr>
          <p:sp>
            <p:nvSpPr>
              <p:cNvPr id="93" name="Rechteck 19"/>
              <p:cNvSpPr/>
              <p:nvPr/>
            </p:nvSpPr>
            <p:spPr bwMode="auto">
              <a:xfrm>
                <a:off x="4929191" y="2857496"/>
                <a:ext cx="301454"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94"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12</a:t>
                </a:r>
                <a:endParaRPr lang="de-DE" dirty="0">
                  <a:solidFill>
                    <a:schemeClr val="tx2"/>
                  </a:solidFill>
                  <a:latin typeface="Constantia" pitchFamily="18" charset="0"/>
                </a:endParaRPr>
              </a:p>
            </p:txBody>
          </p:sp>
        </p:grpSp>
        <p:grpSp>
          <p:nvGrpSpPr>
            <p:cNvPr id="86" name="Group 86"/>
            <p:cNvGrpSpPr/>
            <p:nvPr/>
          </p:nvGrpSpPr>
          <p:grpSpPr>
            <a:xfrm>
              <a:off x="5625911" y="3660015"/>
              <a:ext cx="508901" cy="301040"/>
              <a:chOff x="4643439" y="2857496"/>
              <a:chExt cx="587206" cy="267893"/>
            </a:xfrm>
          </p:grpSpPr>
          <p:sp>
            <p:nvSpPr>
              <p:cNvPr id="91" name="Rechteck 19"/>
              <p:cNvSpPr/>
              <p:nvPr/>
            </p:nvSpPr>
            <p:spPr bwMode="auto">
              <a:xfrm>
                <a:off x="4929191" y="2857496"/>
                <a:ext cx="301454"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92"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13</a:t>
                </a:r>
                <a:endParaRPr lang="de-DE" dirty="0">
                  <a:solidFill>
                    <a:schemeClr val="tx2"/>
                  </a:solidFill>
                  <a:latin typeface="Constantia" pitchFamily="18" charset="0"/>
                </a:endParaRPr>
              </a:p>
            </p:txBody>
          </p:sp>
        </p:grpSp>
        <p:grpSp>
          <p:nvGrpSpPr>
            <p:cNvPr id="87" name="Group 92"/>
            <p:cNvGrpSpPr/>
            <p:nvPr/>
          </p:nvGrpSpPr>
          <p:grpSpPr>
            <a:xfrm>
              <a:off x="6767709" y="3650671"/>
              <a:ext cx="508899" cy="303408"/>
              <a:chOff x="5357818" y="2857496"/>
              <a:chExt cx="587205" cy="267893"/>
            </a:xfrm>
          </p:grpSpPr>
          <p:sp>
            <p:nvSpPr>
              <p:cNvPr id="89"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90"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14</a:t>
                </a:r>
                <a:endParaRPr lang="de-DE" dirty="0">
                  <a:solidFill>
                    <a:schemeClr val="tx2"/>
                  </a:solidFill>
                  <a:latin typeface="Constantia" pitchFamily="18" charset="0"/>
                </a:endParaRPr>
              </a:p>
            </p:txBody>
          </p:sp>
        </p:grpSp>
        <p:cxnSp>
          <p:nvCxnSpPr>
            <p:cNvPr id="88" name="Straight Connector 87"/>
            <p:cNvCxnSpPr/>
            <p:nvPr/>
          </p:nvCxnSpPr>
          <p:spPr bwMode="auto">
            <a:xfrm>
              <a:off x="7948503" y="3539330"/>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5" name="Group 114"/>
          <p:cNvGrpSpPr/>
          <p:nvPr/>
        </p:nvGrpSpPr>
        <p:grpSpPr>
          <a:xfrm>
            <a:off x="860506" y="5269523"/>
            <a:ext cx="7602693" cy="359675"/>
            <a:chOff x="611891" y="4931940"/>
            <a:chExt cx="7920218" cy="513442"/>
          </a:xfrm>
        </p:grpSpPr>
        <p:cxnSp>
          <p:nvCxnSpPr>
            <p:cNvPr id="116" name="Straight Connector 115"/>
            <p:cNvCxnSpPr/>
            <p:nvPr/>
          </p:nvCxnSpPr>
          <p:spPr bwMode="auto">
            <a:xfrm flipV="1">
              <a:off x="611891" y="4940096"/>
              <a:ext cx="4871" cy="50291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7" name="Group 86"/>
            <p:cNvGrpSpPr/>
            <p:nvPr/>
          </p:nvGrpSpPr>
          <p:grpSpPr>
            <a:xfrm>
              <a:off x="1914381" y="5033465"/>
              <a:ext cx="508899" cy="301040"/>
              <a:chOff x="4643439" y="2857496"/>
              <a:chExt cx="587204" cy="267893"/>
            </a:xfrm>
          </p:grpSpPr>
          <p:sp>
            <p:nvSpPr>
              <p:cNvPr id="169"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170"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5</a:t>
                </a:r>
                <a:endParaRPr lang="de-DE" dirty="0">
                  <a:solidFill>
                    <a:schemeClr val="tx2"/>
                  </a:solidFill>
                  <a:latin typeface="Constantia" pitchFamily="18" charset="0"/>
                </a:endParaRPr>
              </a:p>
            </p:txBody>
          </p:sp>
        </p:grpSp>
        <p:grpSp>
          <p:nvGrpSpPr>
            <p:cNvPr id="118" name="Group 92"/>
            <p:cNvGrpSpPr/>
            <p:nvPr/>
          </p:nvGrpSpPr>
          <p:grpSpPr>
            <a:xfrm>
              <a:off x="3795744" y="5036132"/>
              <a:ext cx="508899" cy="303408"/>
              <a:chOff x="5357818" y="2857496"/>
              <a:chExt cx="587205" cy="267893"/>
            </a:xfrm>
          </p:grpSpPr>
          <p:sp>
            <p:nvSpPr>
              <p:cNvPr id="167"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B</a:t>
                </a:r>
                <a:endParaRPr lang="de-DE" dirty="0">
                  <a:latin typeface="Constantia" pitchFamily="18" charset="0"/>
                </a:endParaRPr>
              </a:p>
            </p:txBody>
          </p:sp>
          <p:sp>
            <p:nvSpPr>
              <p:cNvPr id="168"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8</a:t>
                </a:r>
                <a:endParaRPr lang="de-DE" dirty="0">
                  <a:solidFill>
                    <a:schemeClr val="tx2"/>
                  </a:solidFill>
                  <a:latin typeface="Constantia" pitchFamily="18" charset="0"/>
                </a:endParaRPr>
              </a:p>
            </p:txBody>
          </p:sp>
        </p:grpSp>
        <p:grpSp>
          <p:nvGrpSpPr>
            <p:cNvPr id="119" name="Group 137"/>
            <p:cNvGrpSpPr/>
            <p:nvPr/>
          </p:nvGrpSpPr>
          <p:grpSpPr>
            <a:xfrm>
              <a:off x="5605229" y="5031096"/>
              <a:ext cx="508899" cy="303409"/>
              <a:chOff x="7643834" y="3857627"/>
              <a:chExt cx="587205" cy="267894"/>
            </a:xfrm>
          </p:grpSpPr>
          <p:sp>
            <p:nvSpPr>
              <p:cNvPr id="165" name="Rechteck 19"/>
              <p:cNvSpPr/>
              <p:nvPr/>
            </p:nvSpPr>
            <p:spPr bwMode="auto">
              <a:xfrm>
                <a:off x="7929586" y="3857627"/>
                <a:ext cx="301453" cy="267893"/>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bg1"/>
                    </a:solidFill>
                    <a:latin typeface="Constantia" pitchFamily="18" charset="0"/>
                  </a:rPr>
                  <a:t>D</a:t>
                </a:r>
                <a:endParaRPr lang="de-DE" dirty="0">
                  <a:solidFill>
                    <a:schemeClr val="bg1"/>
                  </a:solidFill>
                  <a:latin typeface="Constantia" pitchFamily="18" charset="0"/>
                </a:endParaRPr>
              </a:p>
            </p:txBody>
          </p:sp>
          <p:sp>
            <p:nvSpPr>
              <p:cNvPr id="166" name="Rechteck 19"/>
              <p:cNvSpPr/>
              <p:nvPr/>
            </p:nvSpPr>
            <p:spPr bwMode="auto">
              <a:xfrm>
                <a:off x="7643834" y="3857628"/>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11</a:t>
                </a:r>
                <a:endParaRPr lang="de-DE" dirty="0">
                  <a:solidFill>
                    <a:schemeClr val="tx2"/>
                  </a:solidFill>
                  <a:latin typeface="Constantia" pitchFamily="18" charset="0"/>
                </a:endParaRPr>
              </a:p>
            </p:txBody>
          </p:sp>
        </p:grpSp>
        <p:grpSp>
          <p:nvGrpSpPr>
            <p:cNvPr id="120" name="Group 86"/>
            <p:cNvGrpSpPr/>
            <p:nvPr/>
          </p:nvGrpSpPr>
          <p:grpSpPr>
            <a:xfrm>
              <a:off x="1284211" y="5040442"/>
              <a:ext cx="508899" cy="301040"/>
              <a:chOff x="4643439" y="2857496"/>
              <a:chExt cx="587204" cy="267893"/>
            </a:xfrm>
          </p:grpSpPr>
          <p:sp>
            <p:nvSpPr>
              <p:cNvPr id="163" name="Rechteck 19"/>
              <p:cNvSpPr/>
              <p:nvPr/>
            </p:nvSpPr>
            <p:spPr bwMode="auto">
              <a:xfrm>
                <a:off x="4929190" y="2857496"/>
                <a:ext cx="301453" cy="26789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A</a:t>
                </a:r>
                <a:endParaRPr lang="de-DE" dirty="0">
                  <a:latin typeface="Constantia" pitchFamily="18" charset="0"/>
                </a:endParaRPr>
              </a:p>
            </p:txBody>
          </p:sp>
          <p:sp>
            <p:nvSpPr>
              <p:cNvPr id="164"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4</a:t>
                </a:r>
                <a:endParaRPr lang="de-DE" dirty="0">
                  <a:solidFill>
                    <a:schemeClr val="tx2"/>
                  </a:solidFill>
                  <a:latin typeface="Constantia" pitchFamily="18" charset="0"/>
                </a:endParaRPr>
              </a:p>
            </p:txBody>
          </p:sp>
        </p:grpSp>
        <p:grpSp>
          <p:nvGrpSpPr>
            <p:cNvPr id="121" name="Group 86"/>
            <p:cNvGrpSpPr/>
            <p:nvPr/>
          </p:nvGrpSpPr>
          <p:grpSpPr>
            <a:xfrm>
              <a:off x="2540917" y="5031097"/>
              <a:ext cx="508899" cy="301040"/>
              <a:chOff x="4643439" y="2857496"/>
              <a:chExt cx="587204" cy="267893"/>
            </a:xfrm>
          </p:grpSpPr>
          <p:sp>
            <p:nvSpPr>
              <p:cNvPr id="161" name="Rechteck 19"/>
              <p:cNvSpPr/>
              <p:nvPr/>
            </p:nvSpPr>
            <p:spPr bwMode="auto">
              <a:xfrm>
                <a:off x="492919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latin typeface="Constantia" pitchFamily="18" charset="0"/>
                  </a:rPr>
                  <a:t>B</a:t>
                </a:r>
                <a:endParaRPr lang="de-DE" dirty="0">
                  <a:latin typeface="Constantia" pitchFamily="18" charset="0"/>
                </a:endParaRPr>
              </a:p>
            </p:txBody>
          </p:sp>
          <p:sp>
            <p:nvSpPr>
              <p:cNvPr id="162"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5</a:t>
                </a:r>
                <a:endParaRPr lang="de-DE" dirty="0">
                  <a:solidFill>
                    <a:schemeClr val="tx2"/>
                  </a:solidFill>
                  <a:latin typeface="Constantia" pitchFamily="18" charset="0"/>
                </a:endParaRPr>
              </a:p>
            </p:txBody>
          </p:sp>
        </p:grpSp>
        <p:grpSp>
          <p:nvGrpSpPr>
            <p:cNvPr id="122" name="Group 92"/>
            <p:cNvGrpSpPr/>
            <p:nvPr/>
          </p:nvGrpSpPr>
          <p:grpSpPr>
            <a:xfrm>
              <a:off x="659545" y="5038074"/>
              <a:ext cx="508899" cy="303408"/>
              <a:chOff x="5357818" y="2857496"/>
              <a:chExt cx="587205" cy="267893"/>
            </a:xfrm>
          </p:grpSpPr>
          <p:sp>
            <p:nvSpPr>
              <p:cNvPr id="159" name="Rechteck 19"/>
              <p:cNvSpPr/>
              <p:nvPr/>
            </p:nvSpPr>
            <p:spPr bwMode="auto">
              <a:xfrm>
                <a:off x="564357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60"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2</a:t>
                </a:r>
                <a:endParaRPr lang="de-DE" dirty="0">
                  <a:solidFill>
                    <a:schemeClr val="tx2"/>
                  </a:solidFill>
                  <a:latin typeface="Constantia" pitchFamily="18" charset="0"/>
                </a:endParaRPr>
              </a:p>
            </p:txBody>
          </p:sp>
        </p:grpSp>
        <p:grpSp>
          <p:nvGrpSpPr>
            <p:cNvPr id="123" name="Group 86"/>
            <p:cNvGrpSpPr/>
            <p:nvPr/>
          </p:nvGrpSpPr>
          <p:grpSpPr>
            <a:xfrm>
              <a:off x="3156850" y="5033465"/>
              <a:ext cx="508899" cy="301040"/>
              <a:chOff x="4643439" y="2857496"/>
              <a:chExt cx="587204" cy="267893"/>
            </a:xfrm>
          </p:grpSpPr>
          <p:sp>
            <p:nvSpPr>
              <p:cNvPr id="157"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58"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5</a:t>
                </a:r>
                <a:endParaRPr lang="de-DE" dirty="0">
                  <a:solidFill>
                    <a:schemeClr val="tx2"/>
                  </a:solidFill>
                  <a:latin typeface="Constantia" pitchFamily="18" charset="0"/>
                </a:endParaRPr>
              </a:p>
            </p:txBody>
          </p:sp>
        </p:grpSp>
        <p:grpSp>
          <p:nvGrpSpPr>
            <p:cNvPr id="124" name="Group 86"/>
            <p:cNvGrpSpPr/>
            <p:nvPr/>
          </p:nvGrpSpPr>
          <p:grpSpPr>
            <a:xfrm>
              <a:off x="4423786" y="5028924"/>
              <a:ext cx="508899" cy="301040"/>
              <a:chOff x="4643439" y="2857496"/>
              <a:chExt cx="587204" cy="267893"/>
            </a:xfrm>
          </p:grpSpPr>
          <p:sp>
            <p:nvSpPr>
              <p:cNvPr id="155" name="Rechteck 19"/>
              <p:cNvSpPr/>
              <p:nvPr/>
            </p:nvSpPr>
            <p:spPr bwMode="auto">
              <a:xfrm>
                <a:off x="4929190" y="2857496"/>
                <a:ext cx="301453"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56"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8</a:t>
                </a:r>
                <a:endParaRPr lang="de-DE" dirty="0">
                  <a:solidFill>
                    <a:schemeClr val="tx2"/>
                  </a:solidFill>
                  <a:latin typeface="Constantia" pitchFamily="18" charset="0"/>
                </a:endParaRPr>
              </a:p>
            </p:txBody>
          </p:sp>
        </p:grpSp>
        <p:grpSp>
          <p:nvGrpSpPr>
            <p:cNvPr id="125" name="Group 86"/>
            <p:cNvGrpSpPr/>
            <p:nvPr/>
          </p:nvGrpSpPr>
          <p:grpSpPr>
            <a:xfrm>
              <a:off x="5013847" y="5036132"/>
              <a:ext cx="508901" cy="301040"/>
              <a:chOff x="4643439" y="2857496"/>
              <a:chExt cx="587206" cy="267893"/>
            </a:xfrm>
          </p:grpSpPr>
          <p:sp>
            <p:nvSpPr>
              <p:cNvPr id="153" name="Rechteck 19"/>
              <p:cNvSpPr/>
              <p:nvPr/>
            </p:nvSpPr>
            <p:spPr bwMode="auto">
              <a:xfrm>
                <a:off x="4929191" y="2857496"/>
                <a:ext cx="301454"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54"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9</a:t>
                </a:r>
                <a:endParaRPr lang="de-DE" dirty="0">
                  <a:solidFill>
                    <a:schemeClr val="tx2"/>
                  </a:solidFill>
                  <a:latin typeface="Constantia" pitchFamily="18" charset="0"/>
                </a:endParaRPr>
              </a:p>
            </p:txBody>
          </p:sp>
        </p:grpSp>
        <p:grpSp>
          <p:nvGrpSpPr>
            <p:cNvPr id="126" name="Group 92"/>
            <p:cNvGrpSpPr/>
            <p:nvPr/>
          </p:nvGrpSpPr>
          <p:grpSpPr>
            <a:xfrm>
              <a:off x="7950755" y="5031097"/>
              <a:ext cx="508899" cy="303408"/>
              <a:chOff x="5357818" y="2857496"/>
              <a:chExt cx="587205" cy="267893"/>
            </a:xfrm>
          </p:grpSpPr>
          <p:sp>
            <p:nvSpPr>
              <p:cNvPr id="151"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52"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15</a:t>
                </a:r>
                <a:endParaRPr lang="de-DE" dirty="0">
                  <a:solidFill>
                    <a:schemeClr val="tx2"/>
                  </a:solidFill>
                  <a:latin typeface="Constantia" pitchFamily="18" charset="0"/>
                </a:endParaRPr>
              </a:p>
            </p:txBody>
          </p:sp>
        </p:grpSp>
        <p:cxnSp>
          <p:nvCxnSpPr>
            <p:cNvPr id="127" name="Straight Connector 126"/>
            <p:cNvCxnSpPr/>
            <p:nvPr/>
          </p:nvCxnSpPr>
          <p:spPr bwMode="auto">
            <a:xfrm>
              <a:off x="616762" y="4940103"/>
              <a:ext cx="7915347" cy="23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 name="Straight Connector 127"/>
            <p:cNvCxnSpPr/>
            <p:nvPr/>
          </p:nvCxnSpPr>
          <p:spPr bwMode="auto">
            <a:xfrm>
              <a:off x="616762" y="5441823"/>
              <a:ext cx="7915347" cy="35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a:off x="1222643" y="4931940"/>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a:off x="1851827" y="4941294"/>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 name="Straight Connector 130"/>
            <p:cNvCxnSpPr/>
            <p:nvPr/>
          </p:nvCxnSpPr>
          <p:spPr bwMode="auto">
            <a:xfrm>
              <a:off x="2496400" y="4942475"/>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3126893" y="4940101"/>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3752363" y="4943504"/>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a:off x="4369951" y="4943503"/>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4972226" y="4940095"/>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a:off x="5580189" y="4943503"/>
              <a:ext cx="0" cy="5017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a:off x="6157807" y="4943501"/>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a:off x="6744436" y="4943659"/>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p:cNvCxnSpPr/>
            <p:nvPr/>
          </p:nvCxnSpPr>
          <p:spPr bwMode="auto">
            <a:xfrm>
              <a:off x="7322794" y="4940094"/>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p:cNvCxnSpPr/>
            <p:nvPr/>
          </p:nvCxnSpPr>
          <p:spPr bwMode="auto">
            <a:xfrm>
              <a:off x="7909920" y="4943659"/>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1" name="Group 86"/>
            <p:cNvGrpSpPr/>
            <p:nvPr/>
          </p:nvGrpSpPr>
          <p:grpSpPr>
            <a:xfrm>
              <a:off x="6218753" y="5038074"/>
              <a:ext cx="508901" cy="301040"/>
              <a:chOff x="4643439" y="2857496"/>
              <a:chExt cx="587206" cy="267893"/>
            </a:xfrm>
          </p:grpSpPr>
          <p:sp>
            <p:nvSpPr>
              <p:cNvPr id="149" name="Rechteck 19"/>
              <p:cNvSpPr/>
              <p:nvPr/>
            </p:nvSpPr>
            <p:spPr bwMode="auto">
              <a:xfrm>
                <a:off x="4929191" y="2857496"/>
                <a:ext cx="301454"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50"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12</a:t>
                </a:r>
                <a:endParaRPr lang="de-DE" dirty="0">
                  <a:solidFill>
                    <a:schemeClr val="tx2"/>
                  </a:solidFill>
                  <a:latin typeface="Constantia" pitchFamily="18" charset="0"/>
                </a:endParaRPr>
              </a:p>
            </p:txBody>
          </p:sp>
        </p:grpSp>
        <p:grpSp>
          <p:nvGrpSpPr>
            <p:cNvPr id="142" name="Group 86"/>
            <p:cNvGrpSpPr/>
            <p:nvPr/>
          </p:nvGrpSpPr>
          <p:grpSpPr>
            <a:xfrm>
              <a:off x="6783477" y="5040435"/>
              <a:ext cx="508901" cy="301040"/>
              <a:chOff x="4643439" y="2857496"/>
              <a:chExt cx="587206" cy="267893"/>
            </a:xfrm>
          </p:grpSpPr>
          <p:sp>
            <p:nvSpPr>
              <p:cNvPr id="147" name="Rechteck 19"/>
              <p:cNvSpPr/>
              <p:nvPr/>
            </p:nvSpPr>
            <p:spPr bwMode="auto">
              <a:xfrm>
                <a:off x="4929191" y="2857496"/>
                <a:ext cx="301454" cy="26789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148" name="Rechteck 19"/>
              <p:cNvSpPr/>
              <p:nvPr/>
            </p:nvSpPr>
            <p:spPr bwMode="auto">
              <a:xfrm>
                <a:off x="4643439"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13</a:t>
                </a:r>
                <a:endParaRPr lang="de-DE" dirty="0">
                  <a:solidFill>
                    <a:schemeClr val="tx2"/>
                  </a:solidFill>
                  <a:latin typeface="Constantia" pitchFamily="18" charset="0"/>
                </a:endParaRPr>
              </a:p>
            </p:txBody>
          </p:sp>
        </p:grpSp>
        <p:grpSp>
          <p:nvGrpSpPr>
            <p:cNvPr id="143" name="Group 92"/>
            <p:cNvGrpSpPr/>
            <p:nvPr/>
          </p:nvGrpSpPr>
          <p:grpSpPr>
            <a:xfrm>
              <a:off x="7349728" y="5038067"/>
              <a:ext cx="508899" cy="303408"/>
              <a:chOff x="5357818" y="2857496"/>
              <a:chExt cx="587205" cy="267893"/>
            </a:xfrm>
          </p:grpSpPr>
          <p:sp>
            <p:nvSpPr>
              <p:cNvPr id="145" name="Rechteck 19"/>
              <p:cNvSpPr/>
              <p:nvPr/>
            </p:nvSpPr>
            <p:spPr bwMode="auto">
              <a:xfrm>
                <a:off x="5643570" y="2857496"/>
                <a:ext cx="301453" cy="2678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B</a:t>
                </a:r>
                <a:endParaRPr lang="de-DE" dirty="0">
                  <a:solidFill>
                    <a:schemeClr val="tx2"/>
                  </a:solidFill>
                  <a:latin typeface="Constantia" pitchFamily="18" charset="0"/>
                </a:endParaRPr>
              </a:p>
            </p:txBody>
          </p:sp>
          <p:sp>
            <p:nvSpPr>
              <p:cNvPr id="146" name="Rechteck 19"/>
              <p:cNvSpPr/>
              <p:nvPr/>
            </p:nvSpPr>
            <p:spPr bwMode="auto">
              <a:xfrm>
                <a:off x="5357818" y="2857496"/>
                <a:ext cx="285752" cy="267893"/>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dirty="0" smtClean="0">
                    <a:solidFill>
                      <a:schemeClr val="tx2"/>
                    </a:solidFill>
                    <a:latin typeface="Constantia" pitchFamily="18" charset="0"/>
                  </a:rPr>
                  <a:t>14</a:t>
                </a:r>
                <a:endParaRPr lang="de-DE" dirty="0">
                  <a:solidFill>
                    <a:schemeClr val="tx2"/>
                  </a:solidFill>
                  <a:latin typeface="Constantia" pitchFamily="18" charset="0"/>
                </a:endParaRPr>
              </a:p>
            </p:txBody>
          </p:sp>
        </p:grpSp>
        <p:cxnSp>
          <p:nvCxnSpPr>
            <p:cNvPr id="144" name="Straight Connector 143"/>
            <p:cNvCxnSpPr/>
            <p:nvPr/>
          </p:nvCxnSpPr>
          <p:spPr bwMode="auto">
            <a:xfrm>
              <a:off x="8530522" y="4941289"/>
              <a:ext cx="0" cy="50172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1" name="Group 170"/>
          <p:cNvGrpSpPr/>
          <p:nvPr/>
        </p:nvGrpSpPr>
        <p:grpSpPr>
          <a:xfrm>
            <a:off x="6605694" y="1750827"/>
            <a:ext cx="2055677" cy="1103430"/>
            <a:chOff x="5330642" y="2880000"/>
            <a:chExt cx="3240000" cy="3240000"/>
          </a:xfrm>
        </p:grpSpPr>
        <p:grpSp>
          <p:nvGrpSpPr>
            <p:cNvPr id="172" name="Group 171"/>
            <p:cNvGrpSpPr/>
            <p:nvPr/>
          </p:nvGrpSpPr>
          <p:grpSpPr>
            <a:xfrm>
              <a:off x="5691995" y="2882498"/>
              <a:ext cx="2878647" cy="2110589"/>
              <a:chOff x="5691995" y="2882498"/>
              <a:chExt cx="2878647" cy="2110589"/>
            </a:xfrm>
          </p:grpSpPr>
          <p:sp>
            <p:nvSpPr>
              <p:cNvPr id="182" name="Gleichschenkliges Dreieck 129"/>
              <p:cNvSpPr>
                <a:spLocks noChangeArrowheads="1"/>
              </p:cNvSpPr>
              <p:nvPr/>
            </p:nvSpPr>
            <p:spPr bwMode="auto">
              <a:xfrm>
                <a:off x="5691995" y="3240252"/>
                <a:ext cx="414414" cy="300302"/>
              </a:xfrm>
              <a:prstGeom prst="triangle">
                <a:avLst>
                  <a:gd name="adj" fmla="val 48673"/>
                </a:avLst>
              </a:prstGeom>
              <a:solidFill>
                <a:srgbClr val="FFE48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sp>
            <p:nvSpPr>
              <p:cNvPr id="183" name="Gleichschenkliges Dreieck 129"/>
              <p:cNvSpPr>
                <a:spLocks noChangeArrowheads="1"/>
              </p:cNvSpPr>
              <p:nvPr/>
            </p:nvSpPr>
            <p:spPr bwMode="auto">
              <a:xfrm>
                <a:off x="5991640" y="3461119"/>
                <a:ext cx="626449" cy="1531968"/>
              </a:xfrm>
              <a:prstGeom prst="triangle">
                <a:avLst>
                  <a:gd name="adj" fmla="val 26930"/>
                </a:avLst>
              </a:prstGeom>
              <a:solidFill>
                <a:srgbClr val="C4E59F"/>
              </a:solidFill>
              <a:ln w="9525">
                <a:noFill/>
                <a:round/>
                <a:headEnd/>
                <a:tailEnd/>
              </a:ln>
            </p:spPr>
            <p:txBody>
              <a:bodyPr wrap="none">
                <a:prstTxWarp prst="textNoShape">
                  <a:avLst/>
                </a:prstTxWarp>
              </a:bodyPr>
              <a:lstStyle/>
              <a:p>
                <a:endParaRPr lang="de-DE" sz="1600" dirty="0">
                  <a:latin typeface="Constantia" pitchFamily="18" charset="0"/>
                </a:endParaRPr>
              </a:p>
            </p:txBody>
          </p:sp>
          <p:sp>
            <p:nvSpPr>
              <p:cNvPr id="184" name="Gleichschenkliges Dreieck 129"/>
              <p:cNvSpPr>
                <a:spLocks noChangeArrowheads="1"/>
              </p:cNvSpPr>
              <p:nvPr/>
            </p:nvSpPr>
            <p:spPr bwMode="auto">
              <a:xfrm>
                <a:off x="6307038" y="3080120"/>
                <a:ext cx="2096477" cy="761999"/>
              </a:xfrm>
              <a:prstGeom prst="triangle">
                <a:avLst>
                  <a:gd name="adj" fmla="val 560"/>
                </a:avLst>
              </a:prstGeom>
              <a:solidFill>
                <a:schemeClr val="accent2">
                  <a:lumMod val="40000"/>
                  <a:lumOff val="60000"/>
                </a:schemeClr>
              </a:solidFill>
              <a:ln w="9525">
                <a:noFill/>
                <a:round/>
                <a:headEnd/>
                <a:tailEnd/>
              </a:ln>
            </p:spPr>
            <p:txBody>
              <a:bodyPr wrap="none" anchor="ctr" anchorCtr="1">
                <a:prstTxWarp prst="textNoShape">
                  <a:avLst/>
                </a:prstTxWarp>
              </a:bodyPr>
              <a:lstStyle/>
              <a:p>
                <a:endParaRPr lang="de-DE" sz="1600" dirty="0">
                  <a:solidFill>
                    <a:schemeClr val="accent2">
                      <a:lumMod val="20000"/>
                      <a:lumOff val="80000"/>
                    </a:schemeClr>
                  </a:solidFill>
                  <a:latin typeface="Constantia" pitchFamily="18" charset="0"/>
                </a:endParaRPr>
              </a:p>
            </p:txBody>
          </p:sp>
          <p:sp>
            <p:nvSpPr>
              <p:cNvPr id="185" name="Gleichschenkliges Dreieck 129"/>
              <p:cNvSpPr>
                <a:spLocks noChangeArrowheads="1"/>
              </p:cNvSpPr>
              <p:nvPr/>
            </p:nvSpPr>
            <p:spPr bwMode="auto">
              <a:xfrm>
                <a:off x="8045447" y="2882498"/>
                <a:ext cx="525195" cy="428468"/>
              </a:xfrm>
              <a:prstGeom prst="triangle">
                <a:avLst>
                  <a:gd name="adj" fmla="val 48522"/>
                </a:avLst>
              </a:prstGeom>
              <a:solidFill>
                <a:srgbClr val="9BD4FF"/>
              </a:solidFill>
              <a:ln w="9525">
                <a:noFill/>
                <a:round/>
                <a:headEnd/>
                <a:tailEnd/>
              </a:ln>
            </p:spPr>
            <p:txBody>
              <a:bodyPr wrap="square" anchor="ctr" anchorCtr="1">
                <a:prstTxWarp prst="textNoShape">
                  <a:avLst/>
                </a:prstTxWarp>
                <a:noAutofit/>
              </a:bodyPr>
              <a:lstStyle/>
              <a:p>
                <a:endParaRPr lang="de-DE" sz="1600" dirty="0">
                  <a:latin typeface="Constantia" pitchFamily="18" charset="0"/>
                </a:endParaRPr>
              </a:p>
            </p:txBody>
          </p:sp>
        </p:grpSp>
        <p:sp>
          <p:nvSpPr>
            <p:cNvPr id="173" name="Rechteck 19"/>
            <p:cNvSpPr/>
            <p:nvPr/>
          </p:nvSpPr>
          <p:spPr bwMode="auto">
            <a:xfrm>
              <a:off x="5330642" y="504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17,1x1</a:t>
              </a:r>
              <a:endParaRPr lang="de-DE" sz="2000" dirty="0">
                <a:latin typeface="Constantia" pitchFamily="18" charset="0"/>
              </a:endParaRPr>
            </a:p>
          </p:txBody>
        </p:sp>
        <p:sp>
          <p:nvSpPr>
            <p:cNvPr id="174" name="Rechteck 20"/>
            <p:cNvSpPr>
              <a:spLocks noChangeArrowheads="1"/>
            </p:cNvSpPr>
            <p:nvPr/>
          </p:nvSpPr>
          <p:spPr bwMode="auto">
            <a:xfrm>
              <a:off x="6398776" y="504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18</a:t>
              </a:r>
              <a:r>
                <a:rPr lang="de-DE" sz="2000" dirty="0" smtClean="0">
                  <a:latin typeface="Constantia" pitchFamily="18" charset="0"/>
                </a:rPr>
                <a:t>,1x1</a:t>
              </a:r>
              <a:endParaRPr lang="de-DE" sz="2000" dirty="0">
                <a:latin typeface="Constantia" pitchFamily="18" charset="0"/>
              </a:endParaRPr>
            </a:p>
          </p:txBody>
        </p:sp>
        <p:sp>
          <p:nvSpPr>
            <p:cNvPr id="175" name="Rechteck 21"/>
            <p:cNvSpPr/>
            <p:nvPr/>
          </p:nvSpPr>
          <p:spPr bwMode="auto">
            <a:xfrm>
              <a:off x="7466906" y="504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19</a:t>
              </a:r>
              <a:r>
                <a:rPr lang="de-DE" sz="2000" dirty="0" smtClean="0">
                  <a:latin typeface="Constantia" pitchFamily="18" charset="0"/>
                </a:rPr>
                <a:t>,1x1</a:t>
              </a:r>
              <a:endParaRPr lang="de-DE" sz="2000" dirty="0">
                <a:latin typeface="Constantia" pitchFamily="18" charset="0"/>
              </a:endParaRPr>
            </a:p>
          </p:txBody>
        </p:sp>
        <p:sp>
          <p:nvSpPr>
            <p:cNvPr id="176" name="Rechteck 23"/>
            <p:cNvSpPr/>
            <p:nvPr/>
          </p:nvSpPr>
          <p:spPr bwMode="auto">
            <a:xfrm>
              <a:off x="5330642" y="396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2000" b="1" dirty="0" smtClean="0">
                  <a:latin typeface="Constantia" pitchFamily="18" charset="0"/>
                </a:rPr>
                <a:t>14,1x1</a:t>
              </a:r>
              <a:endParaRPr lang="de-DE" sz="2000" b="1" dirty="0">
                <a:latin typeface="Constantia" pitchFamily="18" charset="0"/>
              </a:endParaRPr>
            </a:p>
          </p:txBody>
        </p:sp>
        <p:sp>
          <p:nvSpPr>
            <p:cNvPr id="177" name="Rechteck 24"/>
            <p:cNvSpPr/>
            <p:nvPr/>
          </p:nvSpPr>
          <p:spPr bwMode="auto">
            <a:xfrm>
              <a:off x="7466906" y="396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dirty="0" smtClean="0">
                  <a:latin typeface="Constantia" pitchFamily="18" charset="0"/>
                </a:rPr>
                <a:t>16</a:t>
              </a:r>
              <a:r>
                <a:rPr lang="de-DE" sz="2000" dirty="0" smtClean="0">
                  <a:latin typeface="Constantia" pitchFamily="18" charset="0"/>
                </a:rPr>
                <a:t>,1x1</a:t>
              </a:r>
              <a:endParaRPr lang="de-DE" sz="2000" dirty="0">
                <a:latin typeface="Constantia" pitchFamily="18" charset="0"/>
              </a:endParaRPr>
            </a:p>
          </p:txBody>
        </p:sp>
        <p:sp>
          <p:nvSpPr>
            <p:cNvPr id="178" name="Rechteck 26"/>
            <p:cNvSpPr/>
            <p:nvPr/>
          </p:nvSpPr>
          <p:spPr bwMode="auto">
            <a:xfrm>
              <a:off x="5330642" y="2880000"/>
              <a:ext cx="1068132"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2000" b="1" dirty="0" smtClean="0">
                  <a:latin typeface="Constantia" pitchFamily="18" charset="0"/>
                </a:rPr>
                <a:t>0, 3x3</a:t>
              </a:r>
              <a:endParaRPr lang="de-DE" sz="2000" b="1" dirty="0">
                <a:latin typeface="Constantia" pitchFamily="18" charset="0"/>
              </a:endParaRPr>
            </a:p>
          </p:txBody>
        </p:sp>
        <p:sp>
          <p:nvSpPr>
            <p:cNvPr id="179" name="Rechteck 27"/>
            <p:cNvSpPr>
              <a:spLocks noChangeArrowheads="1"/>
            </p:cNvSpPr>
            <p:nvPr/>
          </p:nvSpPr>
          <p:spPr bwMode="auto">
            <a:xfrm>
              <a:off x="6398776" y="288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b="1" dirty="0" smtClean="0">
                  <a:latin typeface="Constantia" pitchFamily="18" charset="0"/>
                </a:rPr>
                <a:t>9</a:t>
              </a:r>
              <a:r>
                <a:rPr lang="de-DE" sz="2000" b="1" dirty="0" smtClean="0">
                  <a:latin typeface="Constantia" pitchFamily="18" charset="0"/>
                </a:rPr>
                <a:t>,1x1</a:t>
              </a:r>
              <a:endParaRPr lang="de-DE" sz="2000" b="1" dirty="0">
                <a:latin typeface="Constantia" pitchFamily="18" charset="0"/>
              </a:endParaRPr>
            </a:p>
          </p:txBody>
        </p:sp>
        <p:sp>
          <p:nvSpPr>
            <p:cNvPr id="180" name="Rechteck 28"/>
            <p:cNvSpPr/>
            <p:nvPr/>
          </p:nvSpPr>
          <p:spPr bwMode="auto">
            <a:xfrm>
              <a:off x="7466906" y="2880000"/>
              <a:ext cx="1103736" cy="1080000"/>
            </a:xfrm>
            <a:prstGeom prst="rect">
              <a:avLst/>
            </a:prstGeom>
            <a:noFill/>
            <a:ln w="9525" cap="flat" cmpd="sng" algn="ctr">
              <a:solidFill>
                <a:schemeClr val="tx1"/>
              </a:solidFill>
              <a:prstDash val="solid"/>
              <a:round/>
              <a:headEnd type="none" w="med" len="med"/>
              <a:tailEnd type="none" w="med" len="med"/>
            </a:ln>
            <a:effectLst/>
          </p:spPr>
          <p:txBody>
            <a:bodyPr wrap="none" anchor="ctr" anchorCtr="1">
              <a:prstTxWarp prst="textNoShape">
                <a:avLst/>
              </a:prstTxWarp>
            </a:bodyPr>
            <a:lstStyle/>
            <a:p>
              <a:r>
                <a:rPr lang="de-DE" sz="1600" b="1" dirty="0" smtClean="0">
                  <a:latin typeface="Constantia" pitchFamily="18" charset="0"/>
                </a:rPr>
                <a:t>10</a:t>
              </a:r>
              <a:r>
                <a:rPr lang="de-DE" sz="2000" b="1" dirty="0" smtClean="0">
                  <a:latin typeface="Constantia" pitchFamily="18" charset="0"/>
                </a:rPr>
                <a:t>,2x2</a:t>
              </a:r>
              <a:endParaRPr lang="de-DE" sz="2000" b="1" dirty="0">
                <a:latin typeface="Constantia" pitchFamily="18" charset="0"/>
              </a:endParaRPr>
            </a:p>
          </p:txBody>
        </p:sp>
        <p:sp>
          <p:nvSpPr>
            <p:cNvPr id="181" name="Rechteck 34"/>
            <p:cNvSpPr>
              <a:spLocks noChangeArrowheads="1"/>
            </p:cNvSpPr>
            <p:nvPr/>
          </p:nvSpPr>
          <p:spPr bwMode="auto">
            <a:xfrm>
              <a:off x="6398776" y="3960000"/>
              <a:ext cx="1068132" cy="1080000"/>
            </a:xfrm>
            <a:prstGeom prst="rect">
              <a:avLst/>
            </a:prstGeom>
            <a:noFill/>
            <a:ln w="9525">
              <a:solidFill>
                <a:schemeClr val="tx1"/>
              </a:solidFill>
              <a:round/>
              <a:headEnd/>
              <a:tailEnd/>
            </a:ln>
          </p:spPr>
          <p:txBody>
            <a:bodyPr wrap="none" anchor="ctr" anchorCtr="1">
              <a:prstTxWarp prst="textNoShape">
                <a:avLst/>
              </a:prstTxWarp>
            </a:bodyPr>
            <a:lstStyle/>
            <a:p>
              <a:r>
                <a:rPr lang="de-DE" sz="1600" dirty="0" smtClean="0">
                  <a:latin typeface="Constantia" pitchFamily="18" charset="0"/>
                </a:rPr>
                <a:t>15</a:t>
              </a:r>
              <a:r>
                <a:rPr lang="de-DE" sz="2000" dirty="0" smtClean="0">
                  <a:latin typeface="Constantia" pitchFamily="18" charset="0"/>
                </a:rPr>
                <a:t>,1x1</a:t>
              </a:r>
              <a:endParaRPr lang="de-DE" sz="2000" dirty="0">
                <a:latin typeface="Constantia" pitchFamily="18" charset="0"/>
              </a:endParaRPr>
            </a:p>
          </p:txBody>
        </p:sp>
      </p:grpSp>
    </p:spTree>
    <p:extLst>
      <p:ext uri="{BB962C8B-B14F-4D97-AF65-F5344CB8AC3E}">
        <p14:creationId xmlns:p14="http://schemas.microsoft.com/office/powerpoint/2010/main" val="22352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Build Performance</a:t>
            </a:r>
            <a:endParaRPr lang="en-US" dirty="0"/>
          </a:p>
          <a:p>
            <a:pPr lvl="1"/>
            <a:r>
              <a:rPr lang="en-US" dirty="0" smtClean="0"/>
              <a:t>Very scalable </a:t>
            </a:r>
          </a:p>
          <a:p>
            <a:pPr lvl="2"/>
            <a:r>
              <a:rPr lang="en-US" dirty="0" smtClean="0"/>
              <a:t>100M pairs per second</a:t>
            </a:r>
          </a:p>
          <a:p>
            <a:pPr lvl="1"/>
            <a:r>
              <a:rPr lang="en-US" dirty="0" smtClean="0"/>
              <a:t>Small memory footprint</a:t>
            </a:r>
          </a:p>
          <a:p>
            <a:pPr lvl="1"/>
            <a:endParaRPr lang="en-US" dirty="0" smtClean="0"/>
          </a:p>
          <a:p>
            <a:pPr lvl="1"/>
            <a:endParaRPr lang="en-US" dirty="0"/>
          </a:p>
        </p:txBody>
      </p:sp>
      <p:graphicFrame>
        <p:nvGraphicFramePr>
          <p:cNvPr id="4" name="Content Placeholder 2"/>
          <p:cNvGraphicFramePr>
            <a:graphicFrameLocks/>
          </p:cNvGraphicFramePr>
          <p:nvPr>
            <p:extLst>
              <p:ext uri="{D42A27DB-BD31-4B8C-83A1-F6EECF244321}">
                <p14:modId xmlns:p14="http://schemas.microsoft.com/office/powerpoint/2010/main" val="1897266739"/>
              </p:ext>
            </p:extLst>
          </p:nvPr>
        </p:nvGraphicFramePr>
        <p:xfrm>
          <a:off x="685800" y="3048000"/>
          <a:ext cx="8077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94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Build Performance (2)</a:t>
            </a:r>
          </a:p>
        </p:txBody>
      </p:sp>
      <p:graphicFrame>
        <p:nvGraphicFramePr>
          <p:cNvPr id="3" name="Content Placeholder 3"/>
          <p:cNvGraphicFramePr>
            <a:graphicFrameLocks/>
          </p:cNvGraphicFramePr>
          <p:nvPr>
            <p:extLst>
              <p:ext uri="{D42A27DB-BD31-4B8C-83A1-F6EECF244321}">
                <p14:modId xmlns:p14="http://schemas.microsoft.com/office/powerpoint/2010/main" val="2954135097"/>
              </p:ext>
            </p:extLst>
          </p:nvPr>
        </p:nvGraphicFramePr>
        <p:xfrm>
          <a:off x="685800" y="1752600"/>
          <a:ext cx="8153400"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40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a:t>Two-Level </a:t>
            </a:r>
            <a:r>
              <a:rPr lang="en-US" dirty="0" smtClean="0"/>
              <a:t>Grid </a:t>
            </a:r>
            <a:r>
              <a:rPr lang="en-US" dirty="0"/>
              <a:t>Traversal</a:t>
            </a:r>
          </a:p>
        </p:txBody>
      </p:sp>
    </p:spTree>
    <p:extLst>
      <p:ext uri="{BB962C8B-B14F-4D97-AF65-F5344CB8AC3E}">
        <p14:creationId xmlns:p14="http://schemas.microsoft.com/office/powerpoint/2010/main" val="2365739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Motivation</a:t>
            </a:r>
          </a:p>
          <a:p>
            <a:pPr lvl="1"/>
            <a:r>
              <a:rPr lang="en-US" dirty="0" smtClean="0"/>
              <a:t>Real time </a:t>
            </a:r>
            <a:r>
              <a:rPr lang="en-US" dirty="0"/>
              <a:t>r</a:t>
            </a:r>
            <a:r>
              <a:rPr lang="en-US" dirty="0" smtClean="0"/>
              <a:t>ay tracing of dynamic scenes</a:t>
            </a:r>
            <a:endParaRPr lang="en-US" dirty="0"/>
          </a:p>
        </p:txBody>
      </p:sp>
      <p:pic>
        <p:nvPicPr>
          <p:cNvPr id="3" name="Ogr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17700" y="2209800"/>
            <a:ext cx="5308600" cy="3981450"/>
          </a:xfrm>
          <a:prstGeom prst="rect">
            <a:avLst/>
          </a:prstGeom>
        </p:spPr>
      </p:pic>
    </p:spTree>
    <p:extLst>
      <p:ext uri="{BB962C8B-B14F-4D97-AF65-F5344CB8AC3E}">
        <p14:creationId xmlns:p14="http://schemas.microsoft.com/office/powerpoint/2010/main" val="260139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Two-Level Grid </a:t>
            </a:r>
            <a:r>
              <a:rPr lang="en-US" dirty="0" smtClean="0"/>
              <a:t>Traversal on GPUs</a:t>
            </a:r>
            <a:endParaRPr lang="en-US" dirty="0" smtClean="0"/>
          </a:p>
          <a:p>
            <a:endParaRPr lang="en-US" dirty="0" smtClean="0"/>
          </a:p>
          <a:p>
            <a:pPr lvl="1"/>
            <a:r>
              <a:rPr lang="en-US" dirty="0" smtClean="0"/>
              <a:t>Uniform grid traversal</a:t>
            </a:r>
          </a:p>
          <a:p>
            <a:pPr lvl="2"/>
            <a:r>
              <a:rPr lang="en-US" dirty="0" smtClean="0"/>
              <a:t>For the first level</a:t>
            </a:r>
          </a:p>
          <a:p>
            <a:pPr lvl="2"/>
            <a:r>
              <a:rPr lang="en-US" dirty="0" smtClean="0"/>
              <a:t>For the second level</a:t>
            </a:r>
          </a:p>
          <a:p>
            <a:pPr lvl="1"/>
            <a:endParaRPr lang="en-US" dirty="0" smtClean="0"/>
          </a:p>
          <a:p>
            <a:pPr lvl="1"/>
            <a:r>
              <a:rPr lang="en-US" dirty="0" smtClean="0"/>
              <a:t>Avoid code divergence</a:t>
            </a:r>
          </a:p>
          <a:p>
            <a:pPr lvl="1"/>
            <a:endParaRPr lang="en-US" dirty="0" smtClean="0"/>
          </a:p>
          <a:p>
            <a:pPr lvl="1"/>
            <a:r>
              <a:rPr lang="en-US" dirty="0" smtClean="0"/>
              <a:t>Coherent memory access for coherent rays</a:t>
            </a:r>
          </a:p>
          <a:p>
            <a:pPr lvl="2"/>
            <a:r>
              <a:rPr lang="en-US" dirty="0" smtClean="0"/>
              <a:t>Must start in the same cell</a:t>
            </a:r>
            <a:endParaRPr lang="en-US" dirty="0"/>
          </a:p>
          <a:p>
            <a:pPr lvl="1"/>
            <a:endParaRPr lang="en-US" dirty="0"/>
          </a:p>
        </p:txBody>
      </p:sp>
    </p:spTree>
    <p:extLst>
      <p:ext uri="{BB962C8B-B14F-4D97-AF65-F5344CB8AC3E}">
        <p14:creationId xmlns:p14="http://schemas.microsoft.com/office/powerpoint/2010/main" val="6449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Ray Coherence</a:t>
            </a:r>
          </a:p>
          <a:p>
            <a:pPr lvl="1"/>
            <a:r>
              <a:rPr lang="en-US" dirty="0" smtClean="0"/>
              <a:t>Memory coherence for rays starting in the same cell</a:t>
            </a:r>
            <a:endParaRPr lang="en-US" dirty="0"/>
          </a:p>
        </p:txBody>
      </p:sp>
      <p:grpSp>
        <p:nvGrpSpPr>
          <p:cNvPr id="3" name="Group 2"/>
          <p:cNvGrpSpPr/>
          <p:nvPr/>
        </p:nvGrpSpPr>
        <p:grpSpPr>
          <a:xfrm>
            <a:off x="319102" y="2353497"/>
            <a:ext cx="4432714" cy="3409138"/>
            <a:chOff x="16093" y="1091436"/>
            <a:chExt cx="5908665" cy="4675132"/>
          </a:xfrm>
        </p:grpSpPr>
        <p:grpSp>
          <p:nvGrpSpPr>
            <p:cNvPr id="5" name="Gruppierung 67"/>
            <p:cNvGrpSpPr>
              <a:grpSpLocks/>
            </p:cNvGrpSpPr>
            <p:nvPr/>
          </p:nvGrpSpPr>
          <p:grpSpPr bwMode="auto">
            <a:xfrm>
              <a:off x="341285" y="1091436"/>
              <a:ext cx="5583473" cy="4675132"/>
              <a:chOff x="1066330" y="2285999"/>
              <a:chExt cx="3201445" cy="2286001"/>
            </a:xfrm>
          </p:grpSpPr>
          <p:sp>
            <p:nvSpPr>
              <p:cNvPr id="71" name="Rechteck 3"/>
              <p:cNvSpPr/>
              <p:nvPr/>
            </p:nvSpPr>
            <p:spPr bwMode="auto">
              <a:xfrm>
                <a:off x="1066330" y="22859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2" name="Rechteck 4"/>
              <p:cNvSpPr>
                <a:spLocks noChangeArrowheads="1"/>
              </p:cNvSpPr>
              <p:nvPr/>
            </p:nvSpPr>
            <p:spPr bwMode="auto">
              <a:xfrm>
                <a:off x="1524000"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3" name="Rechteck 5"/>
              <p:cNvSpPr/>
              <p:nvPr/>
            </p:nvSpPr>
            <p:spPr bwMode="auto">
              <a:xfrm>
                <a:off x="1980665" y="22859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4" name="Rechteck 6"/>
              <p:cNvSpPr>
                <a:spLocks noChangeArrowheads="1"/>
              </p:cNvSpPr>
              <p:nvPr/>
            </p:nvSpPr>
            <p:spPr bwMode="auto">
              <a:xfrm>
                <a:off x="2438400"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5" name="Rechteck 7"/>
              <p:cNvSpPr/>
              <p:nvPr/>
            </p:nvSpPr>
            <p:spPr bwMode="auto">
              <a:xfrm>
                <a:off x="1066330" y="2743199"/>
                <a:ext cx="457168" cy="457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pPr algn="ctr"/>
                <a:r>
                  <a:rPr lang="de-DE" dirty="0" smtClean="0"/>
                  <a:t>1</a:t>
                </a:r>
                <a:endParaRPr lang="de-DE" dirty="0"/>
              </a:p>
            </p:txBody>
          </p:sp>
          <p:sp>
            <p:nvSpPr>
              <p:cNvPr id="76" name="Rechteck 8"/>
              <p:cNvSpPr>
                <a:spLocks noChangeArrowheads="1"/>
              </p:cNvSpPr>
              <p:nvPr/>
            </p:nvSpPr>
            <p:spPr bwMode="auto">
              <a:xfrm>
                <a:off x="1524000"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7" name="Rechteck 9"/>
              <p:cNvSpPr/>
              <p:nvPr/>
            </p:nvSpPr>
            <p:spPr bwMode="auto">
              <a:xfrm>
                <a:off x="1980665" y="27431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8" name="Rechteck 10"/>
              <p:cNvSpPr>
                <a:spLocks noChangeArrowheads="1"/>
              </p:cNvSpPr>
              <p:nvPr/>
            </p:nvSpPr>
            <p:spPr bwMode="auto">
              <a:xfrm>
                <a:off x="2438400"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9" name="Rechteck 11"/>
              <p:cNvSpPr/>
              <p:nvPr/>
            </p:nvSpPr>
            <p:spPr bwMode="auto">
              <a:xfrm>
                <a:off x="1066330" y="32003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0" name="Rechteck 12"/>
              <p:cNvSpPr>
                <a:spLocks noChangeArrowheads="1"/>
              </p:cNvSpPr>
              <p:nvPr/>
            </p:nvSpPr>
            <p:spPr bwMode="auto">
              <a:xfrm>
                <a:off x="1524000"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1" name="Rechteck 13"/>
              <p:cNvSpPr/>
              <p:nvPr/>
            </p:nvSpPr>
            <p:spPr bwMode="auto">
              <a:xfrm>
                <a:off x="1980665" y="32003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2" name="Rechteck 14"/>
              <p:cNvSpPr>
                <a:spLocks noChangeArrowheads="1"/>
              </p:cNvSpPr>
              <p:nvPr/>
            </p:nvSpPr>
            <p:spPr bwMode="auto">
              <a:xfrm>
                <a:off x="2438400"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3" name="Rechteck 15"/>
              <p:cNvSpPr/>
              <p:nvPr/>
            </p:nvSpPr>
            <p:spPr bwMode="auto">
              <a:xfrm>
                <a:off x="1066330" y="36575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4" name="Rechteck 16"/>
              <p:cNvSpPr>
                <a:spLocks noChangeArrowheads="1"/>
              </p:cNvSpPr>
              <p:nvPr/>
            </p:nvSpPr>
            <p:spPr bwMode="auto">
              <a:xfrm>
                <a:off x="1524000"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5" name="Rechteck 17"/>
              <p:cNvSpPr/>
              <p:nvPr/>
            </p:nvSpPr>
            <p:spPr bwMode="auto">
              <a:xfrm>
                <a:off x="1980665" y="36575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6" name="Rechteck 18"/>
              <p:cNvSpPr>
                <a:spLocks noChangeArrowheads="1"/>
              </p:cNvSpPr>
              <p:nvPr/>
            </p:nvSpPr>
            <p:spPr bwMode="auto">
              <a:xfrm>
                <a:off x="2438400"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7" name="Rechteck 19"/>
              <p:cNvSpPr/>
              <p:nvPr/>
            </p:nvSpPr>
            <p:spPr bwMode="auto">
              <a:xfrm>
                <a:off x="2896272" y="22859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8" name="Rechteck 20"/>
              <p:cNvSpPr>
                <a:spLocks noChangeArrowheads="1"/>
              </p:cNvSpPr>
              <p:nvPr/>
            </p:nvSpPr>
            <p:spPr bwMode="auto">
              <a:xfrm>
                <a:off x="3352799"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9" name="Rechteck 21"/>
              <p:cNvSpPr/>
              <p:nvPr/>
            </p:nvSpPr>
            <p:spPr bwMode="auto">
              <a:xfrm>
                <a:off x="3810607" y="22859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0" name="Rechteck 23"/>
              <p:cNvSpPr/>
              <p:nvPr/>
            </p:nvSpPr>
            <p:spPr bwMode="auto">
              <a:xfrm>
                <a:off x="2896272" y="27431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1" name="Rechteck 24"/>
              <p:cNvSpPr/>
              <p:nvPr/>
            </p:nvSpPr>
            <p:spPr bwMode="auto">
              <a:xfrm>
                <a:off x="3810607" y="27431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2" name="Rechteck 26"/>
              <p:cNvSpPr/>
              <p:nvPr/>
            </p:nvSpPr>
            <p:spPr bwMode="auto">
              <a:xfrm>
                <a:off x="2896272" y="32003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3" name="Rechteck 27"/>
              <p:cNvSpPr>
                <a:spLocks noChangeArrowheads="1"/>
              </p:cNvSpPr>
              <p:nvPr/>
            </p:nvSpPr>
            <p:spPr bwMode="auto">
              <a:xfrm>
                <a:off x="3352799"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4" name="Rechteck 28"/>
              <p:cNvSpPr/>
              <p:nvPr/>
            </p:nvSpPr>
            <p:spPr bwMode="auto">
              <a:xfrm>
                <a:off x="3810607" y="32003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5" name="Rechteck 30"/>
              <p:cNvSpPr/>
              <p:nvPr/>
            </p:nvSpPr>
            <p:spPr bwMode="auto">
              <a:xfrm>
                <a:off x="2896272" y="36575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6" name="Rechteck 31"/>
              <p:cNvSpPr>
                <a:spLocks noChangeArrowheads="1"/>
              </p:cNvSpPr>
              <p:nvPr/>
            </p:nvSpPr>
            <p:spPr bwMode="auto">
              <a:xfrm>
                <a:off x="3352799"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7" name="Rechteck 32"/>
              <p:cNvSpPr/>
              <p:nvPr/>
            </p:nvSpPr>
            <p:spPr bwMode="auto">
              <a:xfrm>
                <a:off x="3810607" y="36575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8" name="Rechteck 34"/>
              <p:cNvSpPr>
                <a:spLocks noChangeArrowheads="1"/>
              </p:cNvSpPr>
              <p:nvPr/>
            </p:nvSpPr>
            <p:spPr bwMode="auto">
              <a:xfrm>
                <a:off x="3352799"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9" name="Rechteck 35"/>
              <p:cNvSpPr/>
              <p:nvPr/>
            </p:nvSpPr>
            <p:spPr bwMode="auto">
              <a:xfrm>
                <a:off x="1066330" y="4114798"/>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0" name="Rechteck 36"/>
              <p:cNvSpPr>
                <a:spLocks noChangeArrowheads="1"/>
              </p:cNvSpPr>
              <p:nvPr/>
            </p:nvSpPr>
            <p:spPr bwMode="auto">
              <a:xfrm>
                <a:off x="1524000"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1" name="Rechteck 37"/>
              <p:cNvSpPr/>
              <p:nvPr/>
            </p:nvSpPr>
            <p:spPr bwMode="auto">
              <a:xfrm>
                <a:off x="1980665" y="4114798"/>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2" name="Rechteck 38"/>
              <p:cNvSpPr>
                <a:spLocks noChangeArrowheads="1"/>
              </p:cNvSpPr>
              <p:nvPr/>
            </p:nvSpPr>
            <p:spPr bwMode="auto">
              <a:xfrm>
                <a:off x="2438399"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3" name="Rechteck 51"/>
              <p:cNvSpPr/>
              <p:nvPr/>
            </p:nvSpPr>
            <p:spPr bwMode="auto">
              <a:xfrm>
                <a:off x="2896272" y="4114798"/>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4" name="Rechteck 52"/>
              <p:cNvSpPr>
                <a:spLocks noChangeArrowheads="1"/>
              </p:cNvSpPr>
              <p:nvPr/>
            </p:nvSpPr>
            <p:spPr bwMode="auto">
              <a:xfrm>
                <a:off x="3352799"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5" name="Rechteck 53"/>
              <p:cNvSpPr/>
              <p:nvPr/>
            </p:nvSpPr>
            <p:spPr bwMode="auto">
              <a:xfrm>
                <a:off x="3810608"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grpSp>
        <p:grpSp>
          <p:nvGrpSpPr>
            <p:cNvPr id="6" name="Group 209"/>
            <p:cNvGrpSpPr/>
            <p:nvPr/>
          </p:nvGrpSpPr>
          <p:grpSpPr>
            <a:xfrm>
              <a:off x="5147616" y="2050184"/>
              <a:ext cx="733669" cy="709087"/>
              <a:chOff x="5018867" y="2461648"/>
              <a:chExt cx="561323" cy="528788"/>
            </a:xfrm>
          </p:grpSpPr>
          <p:sp>
            <p:nvSpPr>
              <p:cNvPr id="65"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6"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7"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8"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9"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0"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7" name="Group 210"/>
            <p:cNvGrpSpPr/>
            <p:nvPr/>
          </p:nvGrpSpPr>
          <p:grpSpPr>
            <a:xfrm>
              <a:off x="2774190" y="1215412"/>
              <a:ext cx="733669" cy="709087"/>
              <a:chOff x="5018867" y="2461648"/>
              <a:chExt cx="561323" cy="528788"/>
            </a:xfrm>
          </p:grpSpPr>
          <p:sp>
            <p:nvSpPr>
              <p:cNvPr id="59"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0"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1"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2"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3"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4"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8" name="Group 217"/>
            <p:cNvGrpSpPr/>
            <p:nvPr/>
          </p:nvGrpSpPr>
          <p:grpSpPr>
            <a:xfrm>
              <a:off x="380508" y="4869704"/>
              <a:ext cx="733669" cy="709087"/>
              <a:chOff x="5018867" y="2461648"/>
              <a:chExt cx="561323" cy="528788"/>
            </a:xfrm>
          </p:grpSpPr>
          <p:sp>
            <p:nvSpPr>
              <p:cNvPr id="53"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4"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5"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6"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7"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8"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9" name="Group 224"/>
            <p:cNvGrpSpPr/>
            <p:nvPr/>
          </p:nvGrpSpPr>
          <p:grpSpPr>
            <a:xfrm>
              <a:off x="5137485" y="4907808"/>
              <a:ext cx="733669" cy="709087"/>
              <a:chOff x="5018867" y="2461648"/>
              <a:chExt cx="561323" cy="528788"/>
            </a:xfrm>
          </p:grpSpPr>
          <p:sp>
            <p:nvSpPr>
              <p:cNvPr id="47"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8"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9"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0"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1"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2"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0" name="Group 231"/>
            <p:cNvGrpSpPr/>
            <p:nvPr/>
          </p:nvGrpSpPr>
          <p:grpSpPr>
            <a:xfrm>
              <a:off x="2787697" y="4014151"/>
              <a:ext cx="733669" cy="709087"/>
              <a:chOff x="5018867" y="2461648"/>
              <a:chExt cx="561323" cy="528788"/>
            </a:xfrm>
          </p:grpSpPr>
          <p:sp>
            <p:nvSpPr>
              <p:cNvPr id="41"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2"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3"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4"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5"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6"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2" name="Group 238"/>
            <p:cNvGrpSpPr/>
            <p:nvPr/>
          </p:nvGrpSpPr>
          <p:grpSpPr>
            <a:xfrm>
              <a:off x="4347470" y="3993369"/>
              <a:ext cx="733669" cy="709087"/>
              <a:chOff x="5018867" y="2461648"/>
              <a:chExt cx="561323" cy="528788"/>
            </a:xfrm>
          </p:grpSpPr>
          <p:sp>
            <p:nvSpPr>
              <p:cNvPr id="29"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0"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1"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2"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3"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4"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3" name="Group 245"/>
            <p:cNvGrpSpPr/>
            <p:nvPr/>
          </p:nvGrpSpPr>
          <p:grpSpPr>
            <a:xfrm>
              <a:off x="4384608" y="4904344"/>
              <a:ext cx="733669" cy="709087"/>
              <a:chOff x="5018867" y="2461648"/>
              <a:chExt cx="561323" cy="528788"/>
            </a:xfrm>
          </p:grpSpPr>
          <p:sp>
            <p:nvSpPr>
              <p:cNvPr id="23"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4"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5"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6"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7"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8"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14" name="Gerade Verbindung 138"/>
            <p:cNvCxnSpPr>
              <a:cxnSpLocks noChangeShapeType="1"/>
            </p:cNvCxnSpPr>
            <p:nvPr/>
          </p:nvCxnSpPr>
          <p:spPr bwMode="auto">
            <a:xfrm>
              <a:off x="40320" y="2670827"/>
              <a:ext cx="425071" cy="179669"/>
            </a:xfrm>
            <a:prstGeom prst="line">
              <a:avLst/>
            </a:prstGeom>
            <a:noFill/>
            <a:ln w="19050">
              <a:solidFill>
                <a:schemeClr val="accent5">
                  <a:lumMod val="50000"/>
                </a:schemeClr>
              </a:solidFill>
              <a:round/>
              <a:headEnd/>
              <a:tailEnd type="triangle" w="sm" len="sm"/>
            </a:ln>
          </p:spPr>
        </p:cxnSp>
        <p:cxnSp>
          <p:nvCxnSpPr>
            <p:cNvPr id="15" name="Gerade Verbindung 139"/>
            <p:cNvCxnSpPr>
              <a:cxnSpLocks noChangeShapeType="1"/>
            </p:cNvCxnSpPr>
            <p:nvPr/>
          </p:nvCxnSpPr>
          <p:spPr bwMode="auto">
            <a:xfrm>
              <a:off x="87387" y="2455014"/>
              <a:ext cx="380900" cy="116879"/>
            </a:xfrm>
            <a:prstGeom prst="line">
              <a:avLst/>
            </a:prstGeom>
            <a:noFill/>
            <a:ln w="19050">
              <a:solidFill>
                <a:schemeClr val="accent5">
                  <a:lumMod val="50000"/>
                </a:schemeClr>
              </a:solidFill>
              <a:round/>
              <a:headEnd/>
              <a:tailEnd type="triangle" w="sm" len="sm"/>
            </a:ln>
          </p:spPr>
        </p:cxnSp>
        <p:cxnSp>
          <p:nvCxnSpPr>
            <p:cNvPr id="16" name="Gerade Verbindung 140"/>
            <p:cNvCxnSpPr>
              <a:cxnSpLocks noChangeShapeType="1"/>
            </p:cNvCxnSpPr>
            <p:nvPr/>
          </p:nvCxnSpPr>
          <p:spPr bwMode="auto">
            <a:xfrm>
              <a:off x="40320" y="2571893"/>
              <a:ext cx="425073" cy="143866"/>
            </a:xfrm>
            <a:prstGeom prst="line">
              <a:avLst/>
            </a:prstGeom>
            <a:noFill/>
            <a:ln w="19050">
              <a:solidFill>
                <a:schemeClr val="accent5">
                  <a:lumMod val="50000"/>
                </a:schemeClr>
              </a:solidFill>
              <a:round/>
              <a:headEnd/>
              <a:tailEnd type="triangle" w="sm" len="sm"/>
            </a:ln>
          </p:spPr>
        </p:cxnSp>
        <p:cxnSp>
          <p:nvCxnSpPr>
            <p:cNvPr id="17" name="Gerade Verbindung 141"/>
            <p:cNvCxnSpPr>
              <a:cxnSpLocks noChangeShapeType="1"/>
            </p:cNvCxnSpPr>
            <p:nvPr/>
          </p:nvCxnSpPr>
          <p:spPr bwMode="auto">
            <a:xfrm>
              <a:off x="56931" y="2532933"/>
              <a:ext cx="411355" cy="137894"/>
            </a:xfrm>
            <a:prstGeom prst="line">
              <a:avLst/>
            </a:prstGeom>
            <a:noFill/>
            <a:ln w="19050">
              <a:solidFill>
                <a:schemeClr val="accent5">
                  <a:lumMod val="50000"/>
                </a:schemeClr>
              </a:solidFill>
              <a:round/>
              <a:headEnd/>
              <a:tailEnd type="triangle" w="sm" len="sm"/>
            </a:ln>
          </p:spPr>
        </p:cxnSp>
        <p:cxnSp>
          <p:nvCxnSpPr>
            <p:cNvPr id="18" name="Gerade Verbindung 142"/>
            <p:cNvCxnSpPr>
              <a:cxnSpLocks noChangeShapeType="1"/>
            </p:cNvCxnSpPr>
            <p:nvPr/>
          </p:nvCxnSpPr>
          <p:spPr bwMode="auto">
            <a:xfrm>
              <a:off x="70775" y="2500466"/>
              <a:ext cx="397511" cy="110387"/>
            </a:xfrm>
            <a:prstGeom prst="line">
              <a:avLst/>
            </a:prstGeom>
            <a:noFill/>
            <a:ln w="19050">
              <a:solidFill>
                <a:schemeClr val="accent5">
                  <a:lumMod val="50000"/>
                </a:schemeClr>
              </a:solidFill>
              <a:round/>
              <a:headEnd/>
              <a:tailEnd type="triangle" w="sm" len="sm"/>
            </a:ln>
          </p:spPr>
        </p:cxnSp>
        <p:cxnSp>
          <p:nvCxnSpPr>
            <p:cNvPr id="19" name="Gerade Verbindung 143"/>
            <p:cNvCxnSpPr>
              <a:cxnSpLocks noChangeShapeType="1"/>
            </p:cNvCxnSpPr>
            <p:nvPr/>
          </p:nvCxnSpPr>
          <p:spPr bwMode="auto">
            <a:xfrm>
              <a:off x="29117" y="2610854"/>
              <a:ext cx="436274" cy="164470"/>
            </a:xfrm>
            <a:prstGeom prst="line">
              <a:avLst/>
            </a:prstGeom>
            <a:noFill/>
            <a:ln w="19050">
              <a:solidFill>
                <a:schemeClr val="accent5">
                  <a:lumMod val="50000"/>
                </a:schemeClr>
              </a:solidFill>
              <a:round/>
              <a:headEnd/>
              <a:tailEnd type="triangle" w="sm" len="sm"/>
            </a:ln>
          </p:spPr>
        </p:cxnSp>
        <p:cxnSp>
          <p:nvCxnSpPr>
            <p:cNvPr id="20" name="Gerade Verbindung 139"/>
            <p:cNvCxnSpPr>
              <a:cxnSpLocks noChangeShapeType="1"/>
            </p:cNvCxnSpPr>
            <p:nvPr/>
          </p:nvCxnSpPr>
          <p:spPr bwMode="auto">
            <a:xfrm>
              <a:off x="82916" y="2411064"/>
              <a:ext cx="385370" cy="112669"/>
            </a:xfrm>
            <a:prstGeom prst="line">
              <a:avLst/>
            </a:prstGeom>
            <a:noFill/>
            <a:ln w="19050">
              <a:solidFill>
                <a:schemeClr val="accent5">
                  <a:lumMod val="50000"/>
                </a:schemeClr>
              </a:solidFill>
              <a:round/>
              <a:headEnd/>
              <a:tailEnd type="triangle" w="sm" len="sm"/>
            </a:ln>
          </p:spPr>
        </p:cxnSp>
        <p:cxnSp>
          <p:nvCxnSpPr>
            <p:cNvPr id="21" name="Gerade Verbindung 138"/>
            <p:cNvCxnSpPr>
              <a:cxnSpLocks noChangeShapeType="1"/>
            </p:cNvCxnSpPr>
            <p:nvPr/>
          </p:nvCxnSpPr>
          <p:spPr bwMode="auto">
            <a:xfrm>
              <a:off x="16093" y="2693088"/>
              <a:ext cx="449298" cy="208994"/>
            </a:xfrm>
            <a:prstGeom prst="line">
              <a:avLst/>
            </a:prstGeom>
            <a:noFill/>
            <a:ln w="19050">
              <a:solidFill>
                <a:schemeClr val="accent5">
                  <a:lumMod val="50000"/>
                </a:schemeClr>
              </a:solidFill>
              <a:round/>
              <a:headEnd/>
              <a:tailEnd type="triangle" w="sm" len="sm"/>
            </a:ln>
          </p:spPr>
        </p:cxnSp>
      </p:grpSp>
      <p:grpSp>
        <p:nvGrpSpPr>
          <p:cNvPr id="154" name="Group 153"/>
          <p:cNvGrpSpPr/>
          <p:nvPr/>
        </p:nvGrpSpPr>
        <p:grpSpPr>
          <a:xfrm>
            <a:off x="2997846" y="3010156"/>
            <a:ext cx="550753" cy="517688"/>
            <a:chOff x="2997846" y="3010156"/>
            <a:chExt cx="550753" cy="517688"/>
          </a:xfrm>
        </p:grpSpPr>
        <p:sp>
          <p:nvSpPr>
            <p:cNvPr id="148" name="Gleichschenkliges Dreieck 129"/>
            <p:cNvSpPr>
              <a:spLocks noChangeArrowheads="1"/>
            </p:cNvSpPr>
            <p:nvPr/>
          </p:nvSpPr>
          <p:spPr bwMode="auto">
            <a:xfrm>
              <a:off x="2997846" y="3010156"/>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9" name="Gleichschenkliges Dreieck 129"/>
            <p:cNvSpPr>
              <a:spLocks noChangeArrowheads="1"/>
            </p:cNvSpPr>
            <p:nvPr/>
          </p:nvSpPr>
          <p:spPr bwMode="auto">
            <a:xfrm>
              <a:off x="3071344" y="3053146"/>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0" name="Gleichschenkliges Dreieck 129"/>
            <p:cNvSpPr>
              <a:spLocks noChangeArrowheads="1"/>
            </p:cNvSpPr>
            <p:nvPr/>
          </p:nvSpPr>
          <p:spPr bwMode="auto">
            <a:xfrm>
              <a:off x="3160048" y="3111309"/>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1" name="Gleichschenkliges Dreieck 129"/>
            <p:cNvSpPr>
              <a:spLocks noChangeArrowheads="1"/>
            </p:cNvSpPr>
            <p:nvPr/>
          </p:nvSpPr>
          <p:spPr bwMode="auto">
            <a:xfrm>
              <a:off x="3005449" y="3139127"/>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2" name="Gleichschenkliges Dreieck 129"/>
            <p:cNvSpPr>
              <a:spLocks noChangeArrowheads="1"/>
            </p:cNvSpPr>
            <p:nvPr/>
          </p:nvSpPr>
          <p:spPr bwMode="auto">
            <a:xfrm>
              <a:off x="3063740" y="316694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3" name="Gleichschenkliges Dreieck 129"/>
            <p:cNvSpPr>
              <a:spLocks noChangeArrowheads="1"/>
            </p:cNvSpPr>
            <p:nvPr/>
          </p:nvSpPr>
          <p:spPr bwMode="auto">
            <a:xfrm>
              <a:off x="3137238" y="3225107"/>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spTree>
    <p:extLst>
      <p:ext uri="{BB962C8B-B14F-4D97-AF65-F5344CB8AC3E}">
        <p14:creationId xmlns:p14="http://schemas.microsoft.com/office/powerpoint/2010/main" val="356373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Ray Coherence</a:t>
            </a:r>
          </a:p>
          <a:p>
            <a:pPr lvl="1"/>
            <a:r>
              <a:rPr lang="en-US" dirty="0" smtClean="0"/>
              <a:t>Memory coherence for rays starting in the same cell</a:t>
            </a:r>
            <a:endParaRPr lang="en-US" dirty="0"/>
          </a:p>
        </p:txBody>
      </p:sp>
      <p:grpSp>
        <p:nvGrpSpPr>
          <p:cNvPr id="3" name="Group 2"/>
          <p:cNvGrpSpPr/>
          <p:nvPr/>
        </p:nvGrpSpPr>
        <p:grpSpPr>
          <a:xfrm>
            <a:off x="307029" y="2353497"/>
            <a:ext cx="4444787" cy="3409138"/>
            <a:chOff x="0" y="1091436"/>
            <a:chExt cx="5924758" cy="4675132"/>
          </a:xfrm>
        </p:grpSpPr>
        <p:grpSp>
          <p:nvGrpSpPr>
            <p:cNvPr id="5" name="Gruppierung 67"/>
            <p:cNvGrpSpPr>
              <a:grpSpLocks/>
            </p:cNvGrpSpPr>
            <p:nvPr/>
          </p:nvGrpSpPr>
          <p:grpSpPr bwMode="auto">
            <a:xfrm>
              <a:off x="341285" y="1091436"/>
              <a:ext cx="5583473" cy="4675132"/>
              <a:chOff x="1066330" y="2285999"/>
              <a:chExt cx="3201445" cy="2286001"/>
            </a:xfrm>
          </p:grpSpPr>
          <p:sp>
            <p:nvSpPr>
              <p:cNvPr id="71" name="Rechteck 3"/>
              <p:cNvSpPr/>
              <p:nvPr/>
            </p:nvSpPr>
            <p:spPr bwMode="auto">
              <a:xfrm>
                <a:off x="1066330" y="22859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2" name="Rechteck 4"/>
              <p:cNvSpPr>
                <a:spLocks noChangeArrowheads="1"/>
              </p:cNvSpPr>
              <p:nvPr/>
            </p:nvSpPr>
            <p:spPr bwMode="auto">
              <a:xfrm>
                <a:off x="1524000"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3" name="Rechteck 5"/>
              <p:cNvSpPr/>
              <p:nvPr/>
            </p:nvSpPr>
            <p:spPr bwMode="auto">
              <a:xfrm>
                <a:off x="1980665" y="22859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4" name="Rechteck 6"/>
              <p:cNvSpPr>
                <a:spLocks noChangeArrowheads="1"/>
              </p:cNvSpPr>
              <p:nvPr/>
            </p:nvSpPr>
            <p:spPr bwMode="auto">
              <a:xfrm>
                <a:off x="2438400"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5" name="Rechteck 7"/>
              <p:cNvSpPr/>
              <p:nvPr/>
            </p:nvSpPr>
            <p:spPr bwMode="auto">
              <a:xfrm>
                <a:off x="1066330" y="27431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6" name="Rechteck 8"/>
              <p:cNvSpPr>
                <a:spLocks noChangeArrowheads="1"/>
              </p:cNvSpPr>
              <p:nvPr/>
            </p:nvSpPr>
            <p:spPr bwMode="auto">
              <a:xfrm>
                <a:off x="1524000" y="2743199"/>
                <a:ext cx="457200" cy="457200"/>
              </a:xfrm>
              <a:prstGeom prst="rect">
                <a:avLst/>
              </a:prstGeom>
              <a:solidFill>
                <a:schemeClr val="accent5">
                  <a:lumMod val="60000"/>
                  <a:lumOff val="40000"/>
                </a:schemeClr>
              </a:solidFill>
              <a:ln w="9525">
                <a:solidFill>
                  <a:schemeClr val="tx1"/>
                </a:solidFill>
                <a:round/>
                <a:headEnd/>
                <a:tailEnd/>
              </a:ln>
            </p:spPr>
            <p:txBody>
              <a:bodyPr wrap="none">
                <a:prstTxWarp prst="textNoShape">
                  <a:avLst/>
                </a:prstTxWarp>
              </a:bodyPr>
              <a:lstStyle/>
              <a:p>
                <a:pPr algn="ctr"/>
                <a:r>
                  <a:rPr lang="de-DE" dirty="0" smtClean="0"/>
                  <a:t>2</a:t>
                </a:r>
                <a:endParaRPr lang="de-DE" dirty="0"/>
              </a:p>
            </p:txBody>
          </p:sp>
          <p:sp>
            <p:nvSpPr>
              <p:cNvPr id="77" name="Rechteck 9"/>
              <p:cNvSpPr/>
              <p:nvPr/>
            </p:nvSpPr>
            <p:spPr bwMode="auto">
              <a:xfrm>
                <a:off x="1980665" y="27431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8" name="Rechteck 10"/>
              <p:cNvSpPr>
                <a:spLocks noChangeArrowheads="1"/>
              </p:cNvSpPr>
              <p:nvPr/>
            </p:nvSpPr>
            <p:spPr bwMode="auto">
              <a:xfrm>
                <a:off x="2438400"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9" name="Rechteck 11"/>
              <p:cNvSpPr/>
              <p:nvPr/>
            </p:nvSpPr>
            <p:spPr bwMode="auto">
              <a:xfrm>
                <a:off x="1066330" y="3200399"/>
                <a:ext cx="457168" cy="457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pPr algn="ctr"/>
                <a:r>
                  <a:rPr lang="de-DE" dirty="0" smtClean="0"/>
                  <a:t>2</a:t>
                </a:r>
                <a:endParaRPr lang="de-DE" dirty="0"/>
              </a:p>
            </p:txBody>
          </p:sp>
          <p:sp>
            <p:nvSpPr>
              <p:cNvPr id="80" name="Rechteck 12"/>
              <p:cNvSpPr>
                <a:spLocks noChangeArrowheads="1"/>
              </p:cNvSpPr>
              <p:nvPr/>
            </p:nvSpPr>
            <p:spPr bwMode="auto">
              <a:xfrm>
                <a:off x="1524000"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1" name="Rechteck 13"/>
              <p:cNvSpPr/>
              <p:nvPr/>
            </p:nvSpPr>
            <p:spPr bwMode="auto">
              <a:xfrm>
                <a:off x="1980665" y="32003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2" name="Rechteck 14"/>
              <p:cNvSpPr>
                <a:spLocks noChangeArrowheads="1"/>
              </p:cNvSpPr>
              <p:nvPr/>
            </p:nvSpPr>
            <p:spPr bwMode="auto">
              <a:xfrm>
                <a:off x="2438400"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3" name="Rechteck 15"/>
              <p:cNvSpPr/>
              <p:nvPr/>
            </p:nvSpPr>
            <p:spPr bwMode="auto">
              <a:xfrm>
                <a:off x="1066330" y="36575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4" name="Rechteck 16"/>
              <p:cNvSpPr>
                <a:spLocks noChangeArrowheads="1"/>
              </p:cNvSpPr>
              <p:nvPr/>
            </p:nvSpPr>
            <p:spPr bwMode="auto">
              <a:xfrm>
                <a:off x="1524000"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5" name="Rechteck 17"/>
              <p:cNvSpPr/>
              <p:nvPr/>
            </p:nvSpPr>
            <p:spPr bwMode="auto">
              <a:xfrm>
                <a:off x="1980665" y="36575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6" name="Rechteck 18"/>
              <p:cNvSpPr>
                <a:spLocks noChangeArrowheads="1"/>
              </p:cNvSpPr>
              <p:nvPr/>
            </p:nvSpPr>
            <p:spPr bwMode="auto">
              <a:xfrm>
                <a:off x="2438400"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7" name="Rechteck 19"/>
              <p:cNvSpPr/>
              <p:nvPr/>
            </p:nvSpPr>
            <p:spPr bwMode="auto">
              <a:xfrm>
                <a:off x="2896272" y="22859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8" name="Rechteck 20"/>
              <p:cNvSpPr>
                <a:spLocks noChangeArrowheads="1"/>
              </p:cNvSpPr>
              <p:nvPr/>
            </p:nvSpPr>
            <p:spPr bwMode="auto">
              <a:xfrm>
                <a:off x="3352799"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9" name="Rechteck 21"/>
              <p:cNvSpPr/>
              <p:nvPr/>
            </p:nvSpPr>
            <p:spPr bwMode="auto">
              <a:xfrm>
                <a:off x="3810607" y="22859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0" name="Rechteck 23"/>
              <p:cNvSpPr/>
              <p:nvPr/>
            </p:nvSpPr>
            <p:spPr bwMode="auto">
              <a:xfrm>
                <a:off x="2896272" y="27431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1" name="Rechteck 24"/>
              <p:cNvSpPr/>
              <p:nvPr/>
            </p:nvSpPr>
            <p:spPr bwMode="auto">
              <a:xfrm>
                <a:off x="3810607" y="27431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2" name="Rechteck 26"/>
              <p:cNvSpPr/>
              <p:nvPr/>
            </p:nvSpPr>
            <p:spPr bwMode="auto">
              <a:xfrm>
                <a:off x="2896272" y="32003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3" name="Rechteck 27"/>
              <p:cNvSpPr>
                <a:spLocks noChangeArrowheads="1"/>
              </p:cNvSpPr>
              <p:nvPr/>
            </p:nvSpPr>
            <p:spPr bwMode="auto">
              <a:xfrm>
                <a:off x="3352799"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4" name="Rechteck 28"/>
              <p:cNvSpPr/>
              <p:nvPr/>
            </p:nvSpPr>
            <p:spPr bwMode="auto">
              <a:xfrm>
                <a:off x="3810607" y="32003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5" name="Rechteck 30"/>
              <p:cNvSpPr/>
              <p:nvPr/>
            </p:nvSpPr>
            <p:spPr bwMode="auto">
              <a:xfrm>
                <a:off x="2896272" y="36575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6" name="Rechteck 31"/>
              <p:cNvSpPr>
                <a:spLocks noChangeArrowheads="1"/>
              </p:cNvSpPr>
              <p:nvPr/>
            </p:nvSpPr>
            <p:spPr bwMode="auto">
              <a:xfrm>
                <a:off x="3352799"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7" name="Rechteck 32"/>
              <p:cNvSpPr/>
              <p:nvPr/>
            </p:nvSpPr>
            <p:spPr bwMode="auto">
              <a:xfrm>
                <a:off x="3810607" y="36575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8" name="Rechteck 34"/>
              <p:cNvSpPr>
                <a:spLocks noChangeArrowheads="1"/>
              </p:cNvSpPr>
              <p:nvPr/>
            </p:nvSpPr>
            <p:spPr bwMode="auto">
              <a:xfrm>
                <a:off x="3352799"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9" name="Rechteck 35"/>
              <p:cNvSpPr/>
              <p:nvPr/>
            </p:nvSpPr>
            <p:spPr bwMode="auto">
              <a:xfrm>
                <a:off x="1066330" y="4114798"/>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0" name="Rechteck 36"/>
              <p:cNvSpPr>
                <a:spLocks noChangeArrowheads="1"/>
              </p:cNvSpPr>
              <p:nvPr/>
            </p:nvSpPr>
            <p:spPr bwMode="auto">
              <a:xfrm>
                <a:off x="1524000"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1" name="Rechteck 37"/>
              <p:cNvSpPr/>
              <p:nvPr/>
            </p:nvSpPr>
            <p:spPr bwMode="auto">
              <a:xfrm>
                <a:off x="1980665" y="4114798"/>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2" name="Rechteck 38"/>
              <p:cNvSpPr>
                <a:spLocks noChangeArrowheads="1"/>
              </p:cNvSpPr>
              <p:nvPr/>
            </p:nvSpPr>
            <p:spPr bwMode="auto">
              <a:xfrm>
                <a:off x="2438399"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3" name="Rechteck 51"/>
              <p:cNvSpPr/>
              <p:nvPr/>
            </p:nvSpPr>
            <p:spPr bwMode="auto">
              <a:xfrm>
                <a:off x="2896272" y="4114798"/>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4" name="Rechteck 52"/>
              <p:cNvSpPr>
                <a:spLocks noChangeArrowheads="1"/>
              </p:cNvSpPr>
              <p:nvPr/>
            </p:nvSpPr>
            <p:spPr bwMode="auto">
              <a:xfrm>
                <a:off x="3352799"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5" name="Rechteck 53"/>
              <p:cNvSpPr/>
              <p:nvPr/>
            </p:nvSpPr>
            <p:spPr bwMode="auto">
              <a:xfrm>
                <a:off x="3810608"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grpSp>
        <p:grpSp>
          <p:nvGrpSpPr>
            <p:cNvPr id="6" name="Group 209"/>
            <p:cNvGrpSpPr/>
            <p:nvPr/>
          </p:nvGrpSpPr>
          <p:grpSpPr>
            <a:xfrm>
              <a:off x="5147616" y="2050184"/>
              <a:ext cx="733669" cy="709087"/>
              <a:chOff x="5018867" y="2461648"/>
              <a:chExt cx="561323" cy="528788"/>
            </a:xfrm>
          </p:grpSpPr>
          <p:sp>
            <p:nvSpPr>
              <p:cNvPr id="65"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6"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7"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8"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9"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0"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7" name="Group 210"/>
            <p:cNvGrpSpPr/>
            <p:nvPr/>
          </p:nvGrpSpPr>
          <p:grpSpPr>
            <a:xfrm>
              <a:off x="2774190" y="1215412"/>
              <a:ext cx="733669" cy="709087"/>
              <a:chOff x="5018867" y="2461648"/>
              <a:chExt cx="561323" cy="528788"/>
            </a:xfrm>
          </p:grpSpPr>
          <p:sp>
            <p:nvSpPr>
              <p:cNvPr id="59"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0"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1"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2"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3"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4"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8" name="Group 217"/>
            <p:cNvGrpSpPr/>
            <p:nvPr/>
          </p:nvGrpSpPr>
          <p:grpSpPr>
            <a:xfrm>
              <a:off x="380508" y="4869704"/>
              <a:ext cx="733669" cy="709087"/>
              <a:chOff x="5018867" y="2461648"/>
              <a:chExt cx="561323" cy="528788"/>
            </a:xfrm>
          </p:grpSpPr>
          <p:sp>
            <p:nvSpPr>
              <p:cNvPr id="53"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4"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5"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6"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7"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8"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9" name="Group 224"/>
            <p:cNvGrpSpPr/>
            <p:nvPr/>
          </p:nvGrpSpPr>
          <p:grpSpPr>
            <a:xfrm>
              <a:off x="5137485" y="4907808"/>
              <a:ext cx="733669" cy="709087"/>
              <a:chOff x="5018867" y="2461648"/>
              <a:chExt cx="561323" cy="528788"/>
            </a:xfrm>
          </p:grpSpPr>
          <p:sp>
            <p:nvSpPr>
              <p:cNvPr id="47"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8"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9"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0"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1"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2"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0" name="Group 231"/>
            <p:cNvGrpSpPr/>
            <p:nvPr/>
          </p:nvGrpSpPr>
          <p:grpSpPr>
            <a:xfrm>
              <a:off x="2787697" y="4014151"/>
              <a:ext cx="733669" cy="709087"/>
              <a:chOff x="5018867" y="2461648"/>
              <a:chExt cx="561323" cy="528788"/>
            </a:xfrm>
          </p:grpSpPr>
          <p:sp>
            <p:nvSpPr>
              <p:cNvPr id="41"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2"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3"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4"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5"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6"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2" name="Group 238"/>
            <p:cNvGrpSpPr/>
            <p:nvPr/>
          </p:nvGrpSpPr>
          <p:grpSpPr>
            <a:xfrm>
              <a:off x="4347470" y="3993369"/>
              <a:ext cx="733669" cy="709087"/>
              <a:chOff x="5018867" y="2461648"/>
              <a:chExt cx="561323" cy="528788"/>
            </a:xfrm>
          </p:grpSpPr>
          <p:sp>
            <p:nvSpPr>
              <p:cNvPr id="29"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0"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1"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2"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3"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4"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3" name="Group 245"/>
            <p:cNvGrpSpPr/>
            <p:nvPr/>
          </p:nvGrpSpPr>
          <p:grpSpPr>
            <a:xfrm>
              <a:off x="4384608" y="4904344"/>
              <a:ext cx="733669" cy="709087"/>
              <a:chOff x="5018867" y="2461648"/>
              <a:chExt cx="561323" cy="528788"/>
            </a:xfrm>
          </p:grpSpPr>
          <p:sp>
            <p:nvSpPr>
              <p:cNvPr id="23"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4"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5"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6"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7"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8"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14" name="Gerade Verbindung 138"/>
            <p:cNvCxnSpPr>
              <a:cxnSpLocks noChangeShapeType="1"/>
            </p:cNvCxnSpPr>
            <p:nvPr/>
          </p:nvCxnSpPr>
          <p:spPr bwMode="auto">
            <a:xfrm>
              <a:off x="32013" y="2640073"/>
              <a:ext cx="676021" cy="394715"/>
            </a:xfrm>
            <a:prstGeom prst="line">
              <a:avLst/>
            </a:prstGeom>
            <a:noFill/>
            <a:ln w="19050">
              <a:solidFill>
                <a:schemeClr val="accent5">
                  <a:lumMod val="50000"/>
                </a:schemeClr>
              </a:solidFill>
              <a:round/>
              <a:headEnd/>
              <a:tailEnd type="triangle" w="sm" len="sm"/>
            </a:ln>
          </p:spPr>
        </p:cxnSp>
        <p:cxnSp>
          <p:nvCxnSpPr>
            <p:cNvPr id="15" name="Gerade Verbindung 139"/>
            <p:cNvCxnSpPr>
              <a:cxnSpLocks noChangeShapeType="1"/>
            </p:cNvCxnSpPr>
            <p:nvPr/>
          </p:nvCxnSpPr>
          <p:spPr bwMode="auto">
            <a:xfrm>
              <a:off x="87387" y="2455014"/>
              <a:ext cx="1128508" cy="406767"/>
            </a:xfrm>
            <a:prstGeom prst="line">
              <a:avLst/>
            </a:prstGeom>
            <a:noFill/>
            <a:ln w="19050">
              <a:solidFill>
                <a:schemeClr val="accent5">
                  <a:lumMod val="50000"/>
                </a:schemeClr>
              </a:solidFill>
              <a:round/>
              <a:headEnd/>
              <a:tailEnd type="triangle" w="sm" len="sm"/>
            </a:ln>
          </p:spPr>
        </p:cxnSp>
        <p:cxnSp>
          <p:nvCxnSpPr>
            <p:cNvPr id="16" name="Gerade Verbindung 140"/>
            <p:cNvCxnSpPr>
              <a:cxnSpLocks noChangeShapeType="1"/>
            </p:cNvCxnSpPr>
            <p:nvPr/>
          </p:nvCxnSpPr>
          <p:spPr bwMode="auto">
            <a:xfrm>
              <a:off x="40320" y="2571893"/>
              <a:ext cx="945563" cy="462895"/>
            </a:xfrm>
            <a:prstGeom prst="line">
              <a:avLst/>
            </a:prstGeom>
            <a:noFill/>
            <a:ln w="19050">
              <a:solidFill>
                <a:schemeClr val="accent5">
                  <a:lumMod val="50000"/>
                </a:schemeClr>
              </a:solidFill>
              <a:round/>
              <a:headEnd/>
              <a:tailEnd type="triangle" w="sm" len="sm"/>
            </a:ln>
          </p:spPr>
        </p:cxnSp>
        <p:cxnSp>
          <p:nvCxnSpPr>
            <p:cNvPr id="17" name="Gerade Verbindung 141"/>
            <p:cNvCxnSpPr>
              <a:cxnSpLocks noChangeShapeType="1"/>
            </p:cNvCxnSpPr>
            <p:nvPr/>
          </p:nvCxnSpPr>
          <p:spPr bwMode="auto">
            <a:xfrm>
              <a:off x="56931" y="2532933"/>
              <a:ext cx="1057246" cy="501855"/>
            </a:xfrm>
            <a:prstGeom prst="line">
              <a:avLst/>
            </a:prstGeom>
            <a:noFill/>
            <a:ln w="19050">
              <a:solidFill>
                <a:schemeClr val="accent5">
                  <a:lumMod val="50000"/>
                </a:schemeClr>
              </a:solidFill>
              <a:round/>
              <a:headEnd/>
              <a:tailEnd type="triangle" w="sm" len="sm"/>
            </a:ln>
          </p:spPr>
        </p:cxnSp>
        <p:cxnSp>
          <p:nvCxnSpPr>
            <p:cNvPr id="18" name="Gerade Verbindung 142"/>
            <p:cNvCxnSpPr>
              <a:cxnSpLocks noChangeShapeType="1"/>
            </p:cNvCxnSpPr>
            <p:nvPr/>
          </p:nvCxnSpPr>
          <p:spPr bwMode="auto">
            <a:xfrm>
              <a:off x="70775" y="2500466"/>
              <a:ext cx="1145119" cy="420628"/>
            </a:xfrm>
            <a:prstGeom prst="line">
              <a:avLst/>
            </a:prstGeom>
            <a:noFill/>
            <a:ln w="19050">
              <a:solidFill>
                <a:schemeClr val="accent5">
                  <a:lumMod val="50000"/>
                </a:schemeClr>
              </a:solidFill>
              <a:round/>
              <a:headEnd/>
              <a:tailEnd type="triangle" w="sm" len="sm"/>
            </a:ln>
          </p:spPr>
        </p:cxnSp>
        <p:cxnSp>
          <p:nvCxnSpPr>
            <p:cNvPr id="19" name="Gerade Verbindung 143"/>
            <p:cNvCxnSpPr>
              <a:cxnSpLocks noChangeShapeType="1"/>
            </p:cNvCxnSpPr>
            <p:nvPr/>
          </p:nvCxnSpPr>
          <p:spPr bwMode="auto">
            <a:xfrm>
              <a:off x="32013" y="2603400"/>
              <a:ext cx="792980" cy="431388"/>
            </a:xfrm>
            <a:prstGeom prst="line">
              <a:avLst/>
            </a:prstGeom>
            <a:noFill/>
            <a:ln w="19050">
              <a:solidFill>
                <a:schemeClr val="accent5">
                  <a:lumMod val="50000"/>
                </a:schemeClr>
              </a:solidFill>
              <a:round/>
              <a:headEnd/>
              <a:tailEnd type="triangle" w="sm" len="sm"/>
            </a:ln>
          </p:spPr>
        </p:cxnSp>
        <p:cxnSp>
          <p:nvCxnSpPr>
            <p:cNvPr id="20" name="Gerade Verbindung 139"/>
            <p:cNvCxnSpPr>
              <a:cxnSpLocks noChangeShapeType="1"/>
            </p:cNvCxnSpPr>
            <p:nvPr/>
          </p:nvCxnSpPr>
          <p:spPr bwMode="auto">
            <a:xfrm>
              <a:off x="82916" y="2411064"/>
              <a:ext cx="1132979" cy="365167"/>
            </a:xfrm>
            <a:prstGeom prst="line">
              <a:avLst/>
            </a:prstGeom>
            <a:noFill/>
            <a:ln w="19050">
              <a:solidFill>
                <a:schemeClr val="accent5">
                  <a:lumMod val="50000"/>
                </a:schemeClr>
              </a:solidFill>
              <a:round/>
              <a:headEnd/>
              <a:tailEnd type="triangle" w="sm" len="sm"/>
            </a:ln>
          </p:spPr>
        </p:cxnSp>
        <p:cxnSp>
          <p:nvCxnSpPr>
            <p:cNvPr id="21" name="Gerade Verbindung 138"/>
            <p:cNvCxnSpPr>
              <a:cxnSpLocks noChangeShapeType="1"/>
            </p:cNvCxnSpPr>
            <p:nvPr/>
          </p:nvCxnSpPr>
          <p:spPr bwMode="auto">
            <a:xfrm>
              <a:off x="0" y="2674990"/>
              <a:ext cx="595390" cy="377004"/>
            </a:xfrm>
            <a:prstGeom prst="line">
              <a:avLst/>
            </a:prstGeom>
            <a:noFill/>
            <a:ln w="19050">
              <a:solidFill>
                <a:schemeClr val="accent5">
                  <a:lumMod val="50000"/>
                </a:schemeClr>
              </a:solidFill>
              <a:round/>
              <a:headEnd/>
              <a:tailEnd type="triangle" w="sm" len="sm"/>
            </a:ln>
          </p:spPr>
        </p:cxnSp>
      </p:grpSp>
      <p:sp>
        <p:nvSpPr>
          <p:cNvPr id="128" name="Gleichschenkliges Dreieck 129"/>
          <p:cNvSpPr>
            <a:spLocks noChangeArrowheads="1"/>
          </p:cNvSpPr>
          <p:nvPr/>
        </p:nvSpPr>
        <p:spPr bwMode="auto">
          <a:xfrm>
            <a:off x="2997846" y="3010156"/>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29" name="Gleichschenkliges Dreieck 129"/>
          <p:cNvSpPr>
            <a:spLocks noChangeArrowheads="1"/>
          </p:cNvSpPr>
          <p:nvPr/>
        </p:nvSpPr>
        <p:spPr bwMode="auto">
          <a:xfrm>
            <a:off x="3071344" y="3053146"/>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30" name="Gleichschenkliges Dreieck 129"/>
          <p:cNvSpPr>
            <a:spLocks noChangeArrowheads="1"/>
          </p:cNvSpPr>
          <p:nvPr/>
        </p:nvSpPr>
        <p:spPr bwMode="auto">
          <a:xfrm>
            <a:off x="3160048" y="3111309"/>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31" name="Gleichschenkliges Dreieck 129"/>
          <p:cNvSpPr>
            <a:spLocks noChangeArrowheads="1"/>
          </p:cNvSpPr>
          <p:nvPr/>
        </p:nvSpPr>
        <p:spPr bwMode="auto">
          <a:xfrm>
            <a:off x="3005449" y="3139127"/>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32" name="Gleichschenkliges Dreieck 129"/>
          <p:cNvSpPr>
            <a:spLocks noChangeArrowheads="1"/>
          </p:cNvSpPr>
          <p:nvPr/>
        </p:nvSpPr>
        <p:spPr bwMode="auto">
          <a:xfrm>
            <a:off x="3063740" y="316694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33" name="Gleichschenkliges Dreieck 129"/>
          <p:cNvSpPr>
            <a:spLocks noChangeArrowheads="1"/>
          </p:cNvSpPr>
          <p:nvPr/>
        </p:nvSpPr>
        <p:spPr bwMode="auto">
          <a:xfrm>
            <a:off x="3137238" y="3225107"/>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Tree>
    <p:extLst>
      <p:ext uri="{BB962C8B-B14F-4D97-AF65-F5344CB8AC3E}">
        <p14:creationId xmlns:p14="http://schemas.microsoft.com/office/powerpoint/2010/main" val="2852675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Ray Coherence</a:t>
            </a:r>
          </a:p>
          <a:p>
            <a:pPr lvl="1"/>
            <a:r>
              <a:rPr lang="en-US" dirty="0" smtClean="0"/>
              <a:t>Memory coherence for rays starting in the same cell</a:t>
            </a:r>
            <a:endParaRPr lang="en-US" dirty="0"/>
          </a:p>
        </p:txBody>
      </p:sp>
      <p:grpSp>
        <p:nvGrpSpPr>
          <p:cNvPr id="3" name="Group 2"/>
          <p:cNvGrpSpPr/>
          <p:nvPr/>
        </p:nvGrpSpPr>
        <p:grpSpPr>
          <a:xfrm>
            <a:off x="307029" y="2353497"/>
            <a:ext cx="4444787" cy="3409138"/>
            <a:chOff x="0" y="1091436"/>
            <a:chExt cx="5924758" cy="4675132"/>
          </a:xfrm>
        </p:grpSpPr>
        <p:grpSp>
          <p:nvGrpSpPr>
            <p:cNvPr id="5" name="Gruppierung 67"/>
            <p:cNvGrpSpPr>
              <a:grpSpLocks/>
            </p:cNvGrpSpPr>
            <p:nvPr/>
          </p:nvGrpSpPr>
          <p:grpSpPr bwMode="auto">
            <a:xfrm>
              <a:off x="341285" y="1091436"/>
              <a:ext cx="5583473" cy="4675132"/>
              <a:chOff x="1066330" y="2285999"/>
              <a:chExt cx="3201445" cy="2286001"/>
            </a:xfrm>
          </p:grpSpPr>
          <p:sp>
            <p:nvSpPr>
              <p:cNvPr id="71" name="Rechteck 3"/>
              <p:cNvSpPr/>
              <p:nvPr/>
            </p:nvSpPr>
            <p:spPr bwMode="auto">
              <a:xfrm>
                <a:off x="1066330" y="22859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2" name="Rechteck 4"/>
              <p:cNvSpPr>
                <a:spLocks noChangeArrowheads="1"/>
              </p:cNvSpPr>
              <p:nvPr/>
            </p:nvSpPr>
            <p:spPr bwMode="auto">
              <a:xfrm>
                <a:off x="1524000"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3" name="Rechteck 5"/>
              <p:cNvSpPr/>
              <p:nvPr/>
            </p:nvSpPr>
            <p:spPr bwMode="auto">
              <a:xfrm>
                <a:off x="1980665" y="22859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4" name="Rechteck 6"/>
              <p:cNvSpPr>
                <a:spLocks noChangeArrowheads="1"/>
              </p:cNvSpPr>
              <p:nvPr/>
            </p:nvSpPr>
            <p:spPr bwMode="auto">
              <a:xfrm>
                <a:off x="2438400"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5" name="Rechteck 7"/>
              <p:cNvSpPr/>
              <p:nvPr/>
            </p:nvSpPr>
            <p:spPr bwMode="auto">
              <a:xfrm>
                <a:off x="1066330" y="27431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6" name="Rechteck 8"/>
              <p:cNvSpPr>
                <a:spLocks noChangeArrowheads="1"/>
              </p:cNvSpPr>
              <p:nvPr/>
            </p:nvSpPr>
            <p:spPr bwMode="auto">
              <a:xfrm>
                <a:off x="1524000"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7" name="Rechteck 9"/>
              <p:cNvSpPr/>
              <p:nvPr/>
            </p:nvSpPr>
            <p:spPr bwMode="auto">
              <a:xfrm>
                <a:off x="1980665" y="27431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8" name="Rechteck 10"/>
              <p:cNvSpPr>
                <a:spLocks noChangeArrowheads="1"/>
              </p:cNvSpPr>
              <p:nvPr/>
            </p:nvSpPr>
            <p:spPr bwMode="auto">
              <a:xfrm>
                <a:off x="2438400"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9" name="Rechteck 11"/>
              <p:cNvSpPr/>
              <p:nvPr/>
            </p:nvSpPr>
            <p:spPr bwMode="auto">
              <a:xfrm>
                <a:off x="1066330" y="32003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0" name="Rechteck 12"/>
              <p:cNvSpPr>
                <a:spLocks noChangeArrowheads="1"/>
              </p:cNvSpPr>
              <p:nvPr/>
            </p:nvSpPr>
            <p:spPr bwMode="auto">
              <a:xfrm>
                <a:off x="1524000" y="3200399"/>
                <a:ext cx="457200" cy="457200"/>
              </a:xfrm>
              <a:prstGeom prst="rect">
                <a:avLst/>
              </a:prstGeom>
              <a:solidFill>
                <a:schemeClr val="accent5">
                  <a:lumMod val="60000"/>
                  <a:lumOff val="40000"/>
                </a:schemeClr>
              </a:solidFill>
              <a:ln w="9525">
                <a:solidFill>
                  <a:schemeClr val="tx1"/>
                </a:solidFill>
                <a:round/>
                <a:headEnd/>
                <a:tailEnd/>
              </a:ln>
            </p:spPr>
            <p:txBody>
              <a:bodyPr wrap="none">
                <a:prstTxWarp prst="textNoShape">
                  <a:avLst/>
                </a:prstTxWarp>
              </a:bodyPr>
              <a:lstStyle/>
              <a:p>
                <a:pPr algn="ctr"/>
                <a:r>
                  <a:rPr lang="de-DE" dirty="0" smtClean="0"/>
                  <a:t>3</a:t>
                </a:r>
                <a:endParaRPr lang="de-DE" dirty="0"/>
              </a:p>
            </p:txBody>
          </p:sp>
          <p:sp>
            <p:nvSpPr>
              <p:cNvPr id="81" name="Rechteck 13"/>
              <p:cNvSpPr/>
              <p:nvPr/>
            </p:nvSpPr>
            <p:spPr bwMode="auto">
              <a:xfrm>
                <a:off x="1980665" y="32003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2" name="Rechteck 14"/>
              <p:cNvSpPr>
                <a:spLocks noChangeArrowheads="1"/>
              </p:cNvSpPr>
              <p:nvPr/>
            </p:nvSpPr>
            <p:spPr bwMode="auto">
              <a:xfrm>
                <a:off x="2438400"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3" name="Rechteck 15"/>
              <p:cNvSpPr/>
              <p:nvPr/>
            </p:nvSpPr>
            <p:spPr bwMode="auto">
              <a:xfrm>
                <a:off x="1066330" y="36575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4" name="Rechteck 16"/>
              <p:cNvSpPr>
                <a:spLocks noChangeArrowheads="1"/>
              </p:cNvSpPr>
              <p:nvPr/>
            </p:nvSpPr>
            <p:spPr bwMode="auto">
              <a:xfrm>
                <a:off x="1524000"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5" name="Rechteck 17"/>
              <p:cNvSpPr/>
              <p:nvPr/>
            </p:nvSpPr>
            <p:spPr bwMode="auto">
              <a:xfrm>
                <a:off x="1980665" y="36575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6" name="Rechteck 18"/>
              <p:cNvSpPr>
                <a:spLocks noChangeArrowheads="1"/>
              </p:cNvSpPr>
              <p:nvPr/>
            </p:nvSpPr>
            <p:spPr bwMode="auto">
              <a:xfrm>
                <a:off x="2438400"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7" name="Rechteck 19"/>
              <p:cNvSpPr/>
              <p:nvPr/>
            </p:nvSpPr>
            <p:spPr bwMode="auto">
              <a:xfrm>
                <a:off x="2896272" y="22859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8" name="Rechteck 20"/>
              <p:cNvSpPr>
                <a:spLocks noChangeArrowheads="1"/>
              </p:cNvSpPr>
              <p:nvPr/>
            </p:nvSpPr>
            <p:spPr bwMode="auto">
              <a:xfrm>
                <a:off x="3352799"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9" name="Rechteck 21"/>
              <p:cNvSpPr/>
              <p:nvPr/>
            </p:nvSpPr>
            <p:spPr bwMode="auto">
              <a:xfrm>
                <a:off x="3810607" y="22859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0" name="Rechteck 23"/>
              <p:cNvSpPr/>
              <p:nvPr/>
            </p:nvSpPr>
            <p:spPr bwMode="auto">
              <a:xfrm>
                <a:off x="2896272" y="27431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1" name="Rechteck 24"/>
              <p:cNvSpPr/>
              <p:nvPr/>
            </p:nvSpPr>
            <p:spPr bwMode="auto">
              <a:xfrm>
                <a:off x="3810607" y="27431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2" name="Rechteck 26"/>
              <p:cNvSpPr/>
              <p:nvPr/>
            </p:nvSpPr>
            <p:spPr bwMode="auto">
              <a:xfrm>
                <a:off x="2896272" y="32003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3" name="Rechteck 27"/>
              <p:cNvSpPr>
                <a:spLocks noChangeArrowheads="1"/>
              </p:cNvSpPr>
              <p:nvPr/>
            </p:nvSpPr>
            <p:spPr bwMode="auto">
              <a:xfrm>
                <a:off x="3352799"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4" name="Rechteck 28"/>
              <p:cNvSpPr/>
              <p:nvPr/>
            </p:nvSpPr>
            <p:spPr bwMode="auto">
              <a:xfrm>
                <a:off x="3810607" y="32003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5" name="Rechteck 30"/>
              <p:cNvSpPr/>
              <p:nvPr/>
            </p:nvSpPr>
            <p:spPr bwMode="auto">
              <a:xfrm>
                <a:off x="2896272" y="36575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6" name="Rechteck 31"/>
              <p:cNvSpPr>
                <a:spLocks noChangeArrowheads="1"/>
              </p:cNvSpPr>
              <p:nvPr/>
            </p:nvSpPr>
            <p:spPr bwMode="auto">
              <a:xfrm>
                <a:off x="3352799"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7" name="Rechteck 32"/>
              <p:cNvSpPr/>
              <p:nvPr/>
            </p:nvSpPr>
            <p:spPr bwMode="auto">
              <a:xfrm>
                <a:off x="3810607" y="36575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8" name="Rechteck 34"/>
              <p:cNvSpPr>
                <a:spLocks noChangeArrowheads="1"/>
              </p:cNvSpPr>
              <p:nvPr/>
            </p:nvSpPr>
            <p:spPr bwMode="auto">
              <a:xfrm>
                <a:off x="3352799"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9" name="Rechteck 35"/>
              <p:cNvSpPr/>
              <p:nvPr/>
            </p:nvSpPr>
            <p:spPr bwMode="auto">
              <a:xfrm>
                <a:off x="1066330" y="4114798"/>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0" name="Rechteck 36"/>
              <p:cNvSpPr>
                <a:spLocks noChangeArrowheads="1"/>
              </p:cNvSpPr>
              <p:nvPr/>
            </p:nvSpPr>
            <p:spPr bwMode="auto">
              <a:xfrm>
                <a:off x="1524000"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1" name="Rechteck 37"/>
              <p:cNvSpPr/>
              <p:nvPr/>
            </p:nvSpPr>
            <p:spPr bwMode="auto">
              <a:xfrm>
                <a:off x="1980665" y="4114798"/>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2" name="Rechteck 38"/>
              <p:cNvSpPr>
                <a:spLocks noChangeArrowheads="1"/>
              </p:cNvSpPr>
              <p:nvPr/>
            </p:nvSpPr>
            <p:spPr bwMode="auto">
              <a:xfrm>
                <a:off x="2438399"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3" name="Rechteck 51"/>
              <p:cNvSpPr/>
              <p:nvPr/>
            </p:nvSpPr>
            <p:spPr bwMode="auto">
              <a:xfrm>
                <a:off x="2896272" y="4114798"/>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4" name="Rechteck 52"/>
              <p:cNvSpPr>
                <a:spLocks noChangeArrowheads="1"/>
              </p:cNvSpPr>
              <p:nvPr/>
            </p:nvSpPr>
            <p:spPr bwMode="auto">
              <a:xfrm>
                <a:off x="3352799"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5" name="Rechteck 53"/>
              <p:cNvSpPr/>
              <p:nvPr/>
            </p:nvSpPr>
            <p:spPr bwMode="auto">
              <a:xfrm>
                <a:off x="3810608"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grpSp>
        <p:grpSp>
          <p:nvGrpSpPr>
            <p:cNvPr id="6" name="Group 209"/>
            <p:cNvGrpSpPr/>
            <p:nvPr/>
          </p:nvGrpSpPr>
          <p:grpSpPr>
            <a:xfrm>
              <a:off x="5147616" y="2050184"/>
              <a:ext cx="733669" cy="709087"/>
              <a:chOff x="5018867" y="2461648"/>
              <a:chExt cx="561323" cy="528788"/>
            </a:xfrm>
          </p:grpSpPr>
          <p:sp>
            <p:nvSpPr>
              <p:cNvPr id="65"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6"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7"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8"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9"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0"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7" name="Group 210"/>
            <p:cNvGrpSpPr/>
            <p:nvPr/>
          </p:nvGrpSpPr>
          <p:grpSpPr>
            <a:xfrm>
              <a:off x="2774190" y="1215412"/>
              <a:ext cx="733669" cy="709087"/>
              <a:chOff x="5018867" y="2461648"/>
              <a:chExt cx="561323" cy="528788"/>
            </a:xfrm>
          </p:grpSpPr>
          <p:sp>
            <p:nvSpPr>
              <p:cNvPr id="59"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0"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1"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2"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3"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4"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8" name="Group 217"/>
            <p:cNvGrpSpPr/>
            <p:nvPr/>
          </p:nvGrpSpPr>
          <p:grpSpPr>
            <a:xfrm>
              <a:off x="380508" y="4869704"/>
              <a:ext cx="733669" cy="709087"/>
              <a:chOff x="5018867" y="2461648"/>
              <a:chExt cx="561323" cy="528788"/>
            </a:xfrm>
          </p:grpSpPr>
          <p:sp>
            <p:nvSpPr>
              <p:cNvPr id="53"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4"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5"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6"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7"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8"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9" name="Group 224"/>
            <p:cNvGrpSpPr/>
            <p:nvPr/>
          </p:nvGrpSpPr>
          <p:grpSpPr>
            <a:xfrm>
              <a:off x="5137485" y="4907808"/>
              <a:ext cx="733669" cy="709087"/>
              <a:chOff x="5018867" y="2461648"/>
              <a:chExt cx="561323" cy="528788"/>
            </a:xfrm>
          </p:grpSpPr>
          <p:sp>
            <p:nvSpPr>
              <p:cNvPr id="47"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8"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9"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0"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1"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2"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0" name="Group 231"/>
            <p:cNvGrpSpPr/>
            <p:nvPr/>
          </p:nvGrpSpPr>
          <p:grpSpPr>
            <a:xfrm>
              <a:off x="2787697" y="4014151"/>
              <a:ext cx="733669" cy="709087"/>
              <a:chOff x="5018867" y="2461648"/>
              <a:chExt cx="561323" cy="528788"/>
            </a:xfrm>
          </p:grpSpPr>
          <p:sp>
            <p:nvSpPr>
              <p:cNvPr id="41"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2"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3"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4"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5"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6"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2" name="Group 238"/>
            <p:cNvGrpSpPr/>
            <p:nvPr/>
          </p:nvGrpSpPr>
          <p:grpSpPr>
            <a:xfrm>
              <a:off x="4347470" y="3993369"/>
              <a:ext cx="733669" cy="709087"/>
              <a:chOff x="5018867" y="2461648"/>
              <a:chExt cx="561323" cy="528788"/>
            </a:xfrm>
          </p:grpSpPr>
          <p:sp>
            <p:nvSpPr>
              <p:cNvPr id="29"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0"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1"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2"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3"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4"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3" name="Group 245"/>
            <p:cNvGrpSpPr/>
            <p:nvPr/>
          </p:nvGrpSpPr>
          <p:grpSpPr>
            <a:xfrm>
              <a:off x="4384608" y="4904344"/>
              <a:ext cx="733669" cy="709087"/>
              <a:chOff x="5018867" y="2461648"/>
              <a:chExt cx="561323" cy="528788"/>
            </a:xfrm>
          </p:grpSpPr>
          <p:sp>
            <p:nvSpPr>
              <p:cNvPr id="23"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4"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5"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6"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7"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8"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14" name="Gerade Verbindung 138"/>
            <p:cNvCxnSpPr>
              <a:cxnSpLocks noChangeShapeType="1"/>
            </p:cNvCxnSpPr>
            <p:nvPr/>
          </p:nvCxnSpPr>
          <p:spPr bwMode="auto">
            <a:xfrm>
              <a:off x="32013" y="2640073"/>
              <a:ext cx="1183882" cy="686813"/>
            </a:xfrm>
            <a:prstGeom prst="line">
              <a:avLst/>
            </a:prstGeom>
            <a:noFill/>
            <a:ln w="19050">
              <a:solidFill>
                <a:schemeClr val="accent5">
                  <a:lumMod val="50000"/>
                </a:schemeClr>
              </a:solidFill>
              <a:round/>
              <a:headEnd/>
              <a:tailEnd type="triangle" w="sm" len="sm"/>
            </a:ln>
          </p:spPr>
        </p:cxnSp>
        <p:cxnSp>
          <p:nvCxnSpPr>
            <p:cNvPr id="15" name="Gerade Verbindung 139"/>
            <p:cNvCxnSpPr>
              <a:cxnSpLocks noChangeShapeType="1"/>
            </p:cNvCxnSpPr>
            <p:nvPr/>
          </p:nvCxnSpPr>
          <p:spPr bwMode="auto">
            <a:xfrm>
              <a:off x="87387" y="2455014"/>
              <a:ext cx="1450786" cy="546399"/>
            </a:xfrm>
            <a:prstGeom prst="line">
              <a:avLst/>
            </a:prstGeom>
            <a:noFill/>
            <a:ln w="19050">
              <a:solidFill>
                <a:schemeClr val="accent5">
                  <a:lumMod val="50000"/>
                </a:schemeClr>
              </a:solidFill>
              <a:round/>
              <a:headEnd/>
              <a:tailEnd type="triangle" w="sm" len="sm"/>
            </a:ln>
          </p:spPr>
        </p:cxnSp>
        <p:cxnSp>
          <p:nvCxnSpPr>
            <p:cNvPr id="16" name="Gerade Verbindung 140"/>
            <p:cNvCxnSpPr>
              <a:cxnSpLocks noChangeShapeType="1"/>
            </p:cNvCxnSpPr>
            <p:nvPr/>
          </p:nvCxnSpPr>
          <p:spPr bwMode="auto">
            <a:xfrm>
              <a:off x="40320" y="2571893"/>
              <a:ext cx="1175575" cy="579775"/>
            </a:xfrm>
            <a:prstGeom prst="line">
              <a:avLst/>
            </a:prstGeom>
            <a:noFill/>
            <a:ln w="19050">
              <a:solidFill>
                <a:schemeClr val="accent5">
                  <a:lumMod val="50000"/>
                </a:schemeClr>
              </a:solidFill>
              <a:round/>
              <a:headEnd/>
              <a:tailEnd type="triangle" w="sm" len="sm"/>
            </a:ln>
          </p:spPr>
        </p:cxnSp>
        <p:cxnSp>
          <p:nvCxnSpPr>
            <p:cNvPr id="17" name="Gerade Verbindung 141"/>
            <p:cNvCxnSpPr>
              <a:cxnSpLocks noChangeShapeType="1"/>
            </p:cNvCxnSpPr>
            <p:nvPr/>
          </p:nvCxnSpPr>
          <p:spPr bwMode="auto">
            <a:xfrm>
              <a:off x="56931" y="2532933"/>
              <a:ext cx="1221632" cy="559851"/>
            </a:xfrm>
            <a:prstGeom prst="line">
              <a:avLst/>
            </a:prstGeom>
            <a:noFill/>
            <a:ln w="19050">
              <a:solidFill>
                <a:schemeClr val="accent5">
                  <a:lumMod val="50000"/>
                </a:schemeClr>
              </a:solidFill>
              <a:round/>
              <a:headEnd/>
              <a:tailEnd type="triangle" w="sm" len="sm"/>
            </a:ln>
          </p:spPr>
        </p:cxnSp>
        <p:cxnSp>
          <p:nvCxnSpPr>
            <p:cNvPr id="18" name="Gerade Verbindung 142"/>
            <p:cNvCxnSpPr>
              <a:cxnSpLocks noChangeShapeType="1"/>
            </p:cNvCxnSpPr>
            <p:nvPr/>
          </p:nvCxnSpPr>
          <p:spPr bwMode="auto">
            <a:xfrm>
              <a:off x="70775" y="2500466"/>
              <a:ext cx="1325951" cy="551528"/>
            </a:xfrm>
            <a:prstGeom prst="line">
              <a:avLst/>
            </a:prstGeom>
            <a:noFill/>
            <a:ln w="19050">
              <a:solidFill>
                <a:schemeClr val="accent5">
                  <a:lumMod val="50000"/>
                </a:schemeClr>
              </a:solidFill>
              <a:round/>
              <a:headEnd/>
              <a:tailEnd type="triangle" w="sm" len="sm"/>
            </a:ln>
          </p:spPr>
        </p:cxnSp>
        <p:cxnSp>
          <p:nvCxnSpPr>
            <p:cNvPr id="19" name="Gerade Verbindung 143"/>
            <p:cNvCxnSpPr>
              <a:cxnSpLocks noChangeShapeType="1"/>
            </p:cNvCxnSpPr>
            <p:nvPr/>
          </p:nvCxnSpPr>
          <p:spPr bwMode="auto">
            <a:xfrm>
              <a:off x="32013" y="2610854"/>
              <a:ext cx="1183882" cy="620482"/>
            </a:xfrm>
            <a:prstGeom prst="line">
              <a:avLst/>
            </a:prstGeom>
            <a:noFill/>
            <a:ln w="19050">
              <a:solidFill>
                <a:schemeClr val="accent5">
                  <a:lumMod val="50000"/>
                </a:schemeClr>
              </a:solidFill>
              <a:round/>
              <a:headEnd/>
              <a:tailEnd type="triangle" w="sm" len="sm"/>
            </a:ln>
          </p:spPr>
        </p:cxnSp>
        <p:cxnSp>
          <p:nvCxnSpPr>
            <p:cNvPr id="20" name="Gerade Verbindung 139"/>
            <p:cNvCxnSpPr>
              <a:cxnSpLocks noChangeShapeType="1"/>
            </p:cNvCxnSpPr>
            <p:nvPr/>
          </p:nvCxnSpPr>
          <p:spPr bwMode="auto">
            <a:xfrm>
              <a:off x="82916" y="2411064"/>
              <a:ext cx="1713244" cy="590350"/>
            </a:xfrm>
            <a:prstGeom prst="line">
              <a:avLst/>
            </a:prstGeom>
            <a:noFill/>
            <a:ln w="19050">
              <a:solidFill>
                <a:schemeClr val="accent5">
                  <a:lumMod val="50000"/>
                </a:schemeClr>
              </a:solidFill>
              <a:round/>
              <a:headEnd/>
              <a:tailEnd type="triangle" w="sm" len="sm"/>
            </a:ln>
          </p:spPr>
        </p:cxnSp>
        <p:cxnSp>
          <p:nvCxnSpPr>
            <p:cNvPr id="21" name="Gerade Verbindung 138"/>
            <p:cNvCxnSpPr>
              <a:cxnSpLocks noChangeShapeType="1"/>
            </p:cNvCxnSpPr>
            <p:nvPr/>
          </p:nvCxnSpPr>
          <p:spPr bwMode="auto">
            <a:xfrm>
              <a:off x="0" y="2674990"/>
              <a:ext cx="1190782" cy="754010"/>
            </a:xfrm>
            <a:prstGeom prst="line">
              <a:avLst/>
            </a:prstGeom>
            <a:noFill/>
            <a:ln w="19050">
              <a:solidFill>
                <a:schemeClr val="accent5">
                  <a:lumMod val="50000"/>
                </a:schemeClr>
              </a:solidFill>
              <a:round/>
              <a:headEnd/>
              <a:tailEnd type="triangle" w="sm" len="sm"/>
            </a:ln>
          </p:spPr>
        </p:cxnSp>
      </p:grpSp>
      <p:sp>
        <p:nvSpPr>
          <p:cNvPr id="115" name="Gleichschenkliges Dreieck 129"/>
          <p:cNvSpPr>
            <a:spLocks noChangeArrowheads="1"/>
          </p:cNvSpPr>
          <p:nvPr/>
        </p:nvSpPr>
        <p:spPr bwMode="auto">
          <a:xfrm>
            <a:off x="2997846" y="3010156"/>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16" name="Gleichschenkliges Dreieck 129"/>
          <p:cNvSpPr>
            <a:spLocks noChangeArrowheads="1"/>
          </p:cNvSpPr>
          <p:nvPr/>
        </p:nvSpPr>
        <p:spPr bwMode="auto">
          <a:xfrm>
            <a:off x="3071344" y="3053146"/>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17" name="Gleichschenkliges Dreieck 129"/>
          <p:cNvSpPr>
            <a:spLocks noChangeArrowheads="1"/>
          </p:cNvSpPr>
          <p:nvPr/>
        </p:nvSpPr>
        <p:spPr bwMode="auto">
          <a:xfrm>
            <a:off x="3160048" y="3111309"/>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18" name="Gleichschenkliges Dreieck 129"/>
          <p:cNvSpPr>
            <a:spLocks noChangeArrowheads="1"/>
          </p:cNvSpPr>
          <p:nvPr/>
        </p:nvSpPr>
        <p:spPr bwMode="auto">
          <a:xfrm>
            <a:off x="3005449" y="3139127"/>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19" name="Gleichschenkliges Dreieck 129"/>
          <p:cNvSpPr>
            <a:spLocks noChangeArrowheads="1"/>
          </p:cNvSpPr>
          <p:nvPr/>
        </p:nvSpPr>
        <p:spPr bwMode="auto">
          <a:xfrm>
            <a:off x="3063740" y="316694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20" name="Gleichschenkliges Dreieck 129"/>
          <p:cNvSpPr>
            <a:spLocks noChangeArrowheads="1"/>
          </p:cNvSpPr>
          <p:nvPr/>
        </p:nvSpPr>
        <p:spPr bwMode="auto">
          <a:xfrm>
            <a:off x="3137238" y="3225107"/>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Tree>
    <p:extLst>
      <p:ext uri="{BB962C8B-B14F-4D97-AF65-F5344CB8AC3E}">
        <p14:creationId xmlns:p14="http://schemas.microsoft.com/office/powerpoint/2010/main" val="3119963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Ray Incoherence</a:t>
            </a:r>
          </a:p>
          <a:p>
            <a:pPr lvl="1"/>
            <a:r>
              <a:rPr lang="en-US" dirty="0" smtClean="0"/>
              <a:t>SIMD inefficiency due to early termination</a:t>
            </a:r>
            <a:endParaRPr lang="en-US" dirty="0"/>
          </a:p>
        </p:txBody>
      </p:sp>
      <p:grpSp>
        <p:nvGrpSpPr>
          <p:cNvPr id="3" name="Group 2"/>
          <p:cNvGrpSpPr/>
          <p:nvPr/>
        </p:nvGrpSpPr>
        <p:grpSpPr>
          <a:xfrm>
            <a:off x="304798" y="2173311"/>
            <a:ext cx="6689772" cy="3790709"/>
            <a:chOff x="0" y="844337"/>
            <a:chExt cx="8917251" cy="5198400"/>
          </a:xfrm>
        </p:grpSpPr>
        <p:grpSp>
          <p:nvGrpSpPr>
            <p:cNvPr id="4" name="Group 194"/>
            <p:cNvGrpSpPr/>
            <p:nvPr/>
          </p:nvGrpSpPr>
          <p:grpSpPr>
            <a:xfrm>
              <a:off x="6066051" y="844337"/>
              <a:ext cx="2851200" cy="5198400"/>
              <a:chOff x="5966847" y="1270860"/>
              <a:chExt cx="2205189" cy="3911955"/>
            </a:xfrm>
          </p:grpSpPr>
          <p:sp>
            <p:nvSpPr>
              <p:cNvPr id="106" name="Abgerundetes Rechteck 162"/>
              <p:cNvSpPr/>
              <p:nvPr/>
            </p:nvSpPr>
            <p:spPr bwMode="auto">
              <a:xfrm>
                <a:off x="5966847" y="1270860"/>
                <a:ext cx="2205189" cy="3911955"/>
              </a:xfrm>
              <a:prstGeom prst="roundRect">
                <a:avLst>
                  <a:gd name="adj" fmla="val 8616"/>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800" b="0" i="1" u="none" strike="noStrike" cap="none" normalizeH="0" baseline="0" dirty="0" err="1" smtClean="0">
                    <a:ln>
                      <a:noFill/>
                    </a:ln>
                    <a:solidFill>
                      <a:schemeClr val="tx1"/>
                    </a:solidFill>
                    <a:effectLst/>
                    <a:latin typeface="Constantia" pitchFamily="18" charset="0"/>
                    <a:ea typeface="Arial Unicode MS" pitchFamily="34" charset="-128"/>
                    <a:cs typeface="Arial Unicode MS" pitchFamily="34" charset="-128"/>
                  </a:rPr>
                  <a:t>Thread</a:t>
                </a:r>
                <a:r>
                  <a:rPr kumimoji="0" lang="de-DE" sz="1800" b="0" i="1" u="none" strike="noStrike" cap="none" normalizeH="0" dirty="0" smtClean="0">
                    <a:ln>
                      <a:noFill/>
                    </a:ln>
                    <a:solidFill>
                      <a:schemeClr val="tx1"/>
                    </a:solidFill>
                    <a:effectLst/>
                    <a:latin typeface="Constantia" pitchFamily="18" charset="0"/>
                    <a:ea typeface="Arial Unicode MS" pitchFamily="34" charset="-128"/>
                    <a:cs typeface="Arial Unicode MS" pitchFamily="34" charset="-128"/>
                  </a:rPr>
                  <a:t> </a:t>
                </a:r>
                <a:r>
                  <a:rPr kumimoji="0" lang="de-DE" sz="1800" b="0" i="1" u="none" strike="noStrike" cap="none" normalizeH="0" dirty="0" err="1" smtClean="0">
                    <a:ln>
                      <a:noFill/>
                    </a:ln>
                    <a:solidFill>
                      <a:schemeClr val="tx1"/>
                    </a:solidFill>
                    <a:effectLst/>
                    <a:latin typeface="Constantia" pitchFamily="18" charset="0"/>
                    <a:ea typeface="Arial Unicode MS" pitchFamily="34" charset="-128"/>
                    <a:cs typeface="Arial Unicode MS" pitchFamily="34" charset="-128"/>
                  </a:rPr>
                  <a:t>Activity</a:t>
                </a:r>
                <a:endParaRPr kumimoji="0" lang="de-DE" sz="1800" b="0" i="1" u="none" strike="noStrike" cap="none" normalizeH="0" baseline="0" dirty="0" smtClean="0">
                  <a:ln>
                    <a:noFill/>
                  </a:ln>
                  <a:solidFill>
                    <a:schemeClr val="tx1"/>
                  </a:solidFill>
                  <a:effectLst/>
                  <a:latin typeface="Constantia" pitchFamily="18" charset="0"/>
                  <a:ea typeface="Arial Unicode MS" pitchFamily="34" charset="-128"/>
                  <a:cs typeface="Arial Unicode MS" pitchFamily="34" charset="-128"/>
                </a:endParaRPr>
              </a:p>
            </p:txBody>
          </p:sp>
          <p:sp>
            <p:nvSpPr>
              <p:cNvPr id="107" name="Rechteck 92"/>
              <p:cNvSpPr/>
              <p:nvPr/>
            </p:nvSpPr>
            <p:spPr bwMode="auto">
              <a:xfrm>
                <a:off x="6136840" y="1700591"/>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1:</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ac</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tive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08" name="Rechteck 92"/>
              <p:cNvSpPr/>
              <p:nvPr/>
            </p:nvSpPr>
            <p:spPr bwMode="auto">
              <a:xfrm>
                <a:off x="6136451" y="2117753"/>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2</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ac</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tive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09" name="Rechteck 92"/>
              <p:cNvSpPr/>
              <p:nvPr/>
            </p:nvSpPr>
            <p:spPr bwMode="auto">
              <a:xfrm>
                <a:off x="6136451" y="2541763"/>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3</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ac</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tive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10" name="Rechteck 92"/>
              <p:cNvSpPr/>
              <p:nvPr/>
            </p:nvSpPr>
            <p:spPr bwMode="auto">
              <a:xfrm>
                <a:off x="6136451" y="3792457"/>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6</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11" name="Rechteck 92"/>
              <p:cNvSpPr/>
              <p:nvPr/>
            </p:nvSpPr>
            <p:spPr bwMode="auto">
              <a:xfrm>
                <a:off x="6136451" y="4232005"/>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7</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12" name="Rechteck 92"/>
              <p:cNvSpPr/>
              <p:nvPr/>
            </p:nvSpPr>
            <p:spPr bwMode="auto">
              <a:xfrm>
                <a:off x="6136451" y="2962873"/>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4</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ac</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tive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13" name="Rechteck 92"/>
              <p:cNvSpPr/>
              <p:nvPr/>
            </p:nvSpPr>
            <p:spPr bwMode="auto">
              <a:xfrm>
                <a:off x="6136451" y="3374767"/>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5</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14" name="Rechteck 92"/>
              <p:cNvSpPr/>
              <p:nvPr/>
            </p:nvSpPr>
            <p:spPr bwMode="auto">
              <a:xfrm>
                <a:off x="6136451" y="4659439"/>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8</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grpSp>
        <p:grpSp>
          <p:nvGrpSpPr>
            <p:cNvPr id="5" name="Gruppierung 67"/>
            <p:cNvGrpSpPr>
              <a:grpSpLocks/>
            </p:cNvGrpSpPr>
            <p:nvPr/>
          </p:nvGrpSpPr>
          <p:grpSpPr bwMode="auto">
            <a:xfrm>
              <a:off x="341285" y="1091436"/>
              <a:ext cx="5583473" cy="4675132"/>
              <a:chOff x="1066330" y="2285999"/>
              <a:chExt cx="3201445" cy="2286001"/>
            </a:xfrm>
          </p:grpSpPr>
          <p:sp>
            <p:nvSpPr>
              <p:cNvPr id="71" name="Rechteck 3"/>
              <p:cNvSpPr/>
              <p:nvPr/>
            </p:nvSpPr>
            <p:spPr bwMode="auto">
              <a:xfrm>
                <a:off x="1066330" y="22859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2" name="Rechteck 4"/>
              <p:cNvSpPr>
                <a:spLocks noChangeArrowheads="1"/>
              </p:cNvSpPr>
              <p:nvPr/>
            </p:nvSpPr>
            <p:spPr bwMode="auto">
              <a:xfrm>
                <a:off x="1524000"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3" name="Rechteck 5"/>
              <p:cNvSpPr/>
              <p:nvPr/>
            </p:nvSpPr>
            <p:spPr bwMode="auto">
              <a:xfrm>
                <a:off x="1980665" y="22859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4" name="Rechteck 6"/>
              <p:cNvSpPr>
                <a:spLocks noChangeArrowheads="1"/>
              </p:cNvSpPr>
              <p:nvPr/>
            </p:nvSpPr>
            <p:spPr bwMode="auto">
              <a:xfrm>
                <a:off x="2438400"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5" name="Rechteck 7"/>
              <p:cNvSpPr/>
              <p:nvPr/>
            </p:nvSpPr>
            <p:spPr bwMode="auto">
              <a:xfrm>
                <a:off x="1066330" y="27431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6" name="Rechteck 8"/>
              <p:cNvSpPr>
                <a:spLocks noChangeArrowheads="1"/>
              </p:cNvSpPr>
              <p:nvPr/>
            </p:nvSpPr>
            <p:spPr bwMode="auto">
              <a:xfrm>
                <a:off x="1524000"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7" name="Rechteck 9"/>
              <p:cNvSpPr/>
              <p:nvPr/>
            </p:nvSpPr>
            <p:spPr bwMode="auto">
              <a:xfrm>
                <a:off x="1980665" y="27431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78" name="Rechteck 10"/>
              <p:cNvSpPr>
                <a:spLocks noChangeArrowheads="1"/>
              </p:cNvSpPr>
              <p:nvPr/>
            </p:nvSpPr>
            <p:spPr bwMode="auto">
              <a:xfrm>
                <a:off x="2438400"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79" name="Rechteck 11"/>
              <p:cNvSpPr/>
              <p:nvPr/>
            </p:nvSpPr>
            <p:spPr bwMode="auto">
              <a:xfrm>
                <a:off x="1066330" y="32003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0" name="Rechteck 12"/>
              <p:cNvSpPr>
                <a:spLocks noChangeArrowheads="1"/>
              </p:cNvSpPr>
              <p:nvPr/>
            </p:nvSpPr>
            <p:spPr bwMode="auto">
              <a:xfrm>
                <a:off x="1524000"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1" name="Rechteck 13"/>
              <p:cNvSpPr/>
              <p:nvPr/>
            </p:nvSpPr>
            <p:spPr bwMode="auto">
              <a:xfrm>
                <a:off x="1980665" y="32003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2" name="Rechteck 14"/>
              <p:cNvSpPr>
                <a:spLocks noChangeArrowheads="1"/>
              </p:cNvSpPr>
              <p:nvPr/>
            </p:nvSpPr>
            <p:spPr bwMode="auto">
              <a:xfrm>
                <a:off x="2438400"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3" name="Rechteck 15"/>
              <p:cNvSpPr/>
              <p:nvPr/>
            </p:nvSpPr>
            <p:spPr bwMode="auto">
              <a:xfrm>
                <a:off x="1066330" y="36575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4" name="Rechteck 16"/>
              <p:cNvSpPr>
                <a:spLocks noChangeArrowheads="1"/>
              </p:cNvSpPr>
              <p:nvPr/>
            </p:nvSpPr>
            <p:spPr bwMode="auto">
              <a:xfrm>
                <a:off x="1524000"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5" name="Rechteck 17"/>
              <p:cNvSpPr/>
              <p:nvPr/>
            </p:nvSpPr>
            <p:spPr bwMode="auto">
              <a:xfrm>
                <a:off x="1980665" y="3657599"/>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6" name="Rechteck 18"/>
              <p:cNvSpPr>
                <a:spLocks noChangeArrowheads="1"/>
              </p:cNvSpPr>
              <p:nvPr/>
            </p:nvSpPr>
            <p:spPr bwMode="auto">
              <a:xfrm>
                <a:off x="2438400" y="36575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7" name="Rechteck 19"/>
              <p:cNvSpPr/>
              <p:nvPr/>
            </p:nvSpPr>
            <p:spPr bwMode="auto">
              <a:xfrm>
                <a:off x="2896272" y="22859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8" name="Rechteck 20"/>
              <p:cNvSpPr>
                <a:spLocks noChangeArrowheads="1"/>
              </p:cNvSpPr>
              <p:nvPr/>
            </p:nvSpPr>
            <p:spPr bwMode="auto">
              <a:xfrm>
                <a:off x="3352799" y="22859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9" name="Rechteck 21"/>
              <p:cNvSpPr/>
              <p:nvPr/>
            </p:nvSpPr>
            <p:spPr bwMode="auto">
              <a:xfrm>
                <a:off x="3810607" y="22859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0" name="Rechteck 23"/>
              <p:cNvSpPr/>
              <p:nvPr/>
            </p:nvSpPr>
            <p:spPr bwMode="auto">
              <a:xfrm>
                <a:off x="2896272" y="27431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1" name="Rechteck 24"/>
              <p:cNvSpPr/>
              <p:nvPr/>
            </p:nvSpPr>
            <p:spPr bwMode="auto">
              <a:xfrm>
                <a:off x="3810607" y="27431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2" name="Rechteck 26"/>
              <p:cNvSpPr/>
              <p:nvPr/>
            </p:nvSpPr>
            <p:spPr bwMode="auto">
              <a:xfrm>
                <a:off x="2896272" y="32003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3" name="Rechteck 27"/>
              <p:cNvSpPr>
                <a:spLocks noChangeArrowheads="1"/>
              </p:cNvSpPr>
              <p:nvPr/>
            </p:nvSpPr>
            <p:spPr bwMode="auto">
              <a:xfrm>
                <a:off x="3352799" y="32003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4" name="Rechteck 28"/>
              <p:cNvSpPr/>
              <p:nvPr/>
            </p:nvSpPr>
            <p:spPr bwMode="auto">
              <a:xfrm>
                <a:off x="3810607" y="32003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5" name="Rechteck 30"/>
              <p:cNvSpPr/>
              <p:nvPr/>
            </p:nvSpPr>
            <p:spPr bwMode="auto">
              <a:xfrm>
                <a:off x="2896272" y="36575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6" name="Rechteck 31"/>
              <p:cNvSpPr>
                <a:spLocks noChangeArrowheads="1"/>
              </p:cNvSpPr>
              <p:nvPr/>
            </p:nvSpPr>
            <p:spPr bwMode="auto">
              <a:xfrm>
                <a:off x="3352799" y="3657599"/>
                <a:ext cx="457200" cy="457200"/>
              </a:xfrm>
              <a:prstGeom prst="rect">
                <a:avLst/>
              </a:prstGeom>
              <a:solidFill>
                <a:schemeClr val="accent5">
                  <a:lumMod val="60000"/>
                  <a:lumOff val="40000"/>
                </a:schemeClr>
              </a:solidFill>
              <a:ln w="9525">
                <a:solidFill>
                  <a:schemeClr val="tx1"/>
                </a:solidFill>
                <a:round/>
                <a:headEnd/>
                <a:tailEnd/>
              </a:ln>
            </p:spPr>
            <p:txBody>
              <a:bodyPr wrap="none">
                <a:prstTxWarp prst="textNoShape">
                  <a:avLst/>
                </a:prstTxWarp>
              </a:bodyPr>
              <a:lstStyle/>
              <a:p>
                <a:endParaRPr lang="de-DE"/>
              </a:p>
            </p:txBody>
          </p:sp>
          <p:sp>
            <p:nvSpPr>
              <p:cNvPr id="97" name="Rechteck 32"/>
              <p:cNvSpPr/>
              <p:nvPr/>
            </p:nvSpPr>
            <p:spPr bwMode="auto">
              <a:xfrm>
                <a:off x="3810607" y="3657599"/>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8" name="Rechteck 34"/>
              <p:cNvSpPr>
                <a:spLocks noChangeArrowheads="1"/>
              </p:cNvSpPr>
              <p:nvPr/>
            </p:nvSpPr>
            <p:spPr bwMode="auto">
              <a:xfrm>
                <a:off x="3352799" y="2743199"/>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9" name="Rechteck 35"/>
              <p:cNvSpPr/>
              <p:nvPr/>
            </p:nvSpPr>
            <p:spPr bwMode="auto">
              <a:xfrm>
                <a:off x="1066330" y="4114798"/>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0" name="Rechteck 36"/>
              <p:cNvSpPr>
                <a:spLocks noChangeArrowheads="1"/>
              </p:cNvSpPr>
              <p:nvPr/>
            </p:nvSpPr>
            <p:spPr bwMode="auto">
              <a:xfrm>
                <a:off x="1524000"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1" name="Rechteck 37"/>
              <p:cNvSpPr/>
              <p:nvPr/>
            </p:nvSpPr>
            <p:spPr bwMode="auto">
              <a:xfrm>
                <a:off x="1980665" y="4114798"/>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2" name="Rechteck 38"/>
              <p:cNvSpPr>
                <a:spLocks noChangeArrowheads="1"/>
              </p:cNvSpPr>
              <p:nvPr/>
            </p:nvSpPr>
            <p:spPr bwMode="auto">
              <a:xfrm>
                <a:off x="2438399"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3" name="Rechteck 51"/>
              <p:cNvSpPr/>
              <p:nvPr/>
            </p:nvSpPr>
            <p:spPr bwMode="auto">
              <a:xfrm>
                <a:off x="2896272" y="4114798"/>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4" name="Rechteck 52"/>
              <p:cNvSpPr>
                <a:spLocks noChangeArrowheads="1"/>
              </p:cNvSpPr>
              <p:nvPr/>
            </p:nvSpPr>
            <p:spPr bwMode="auto">
              <a:xfrm>
                <a:off x="3352799" y="4114798"/>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5" name="Rechteck 53"/>
              <p:cNvSpPr/>
              <p:nvPr/>
            </p:nvSpPr>
            <p:spPr bwMode="auto">
              <a:xfrm>
                <a:off x="3810608"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grpSp>
        <p:grpSp>
          <p:nvGrpSpPr>
            <p:cNvPr id="6" name="Group 209"/>
            <p:cNvGrpSpPr/>
            <p:nvPr/>
          </p:nvGrpSpPr>
          <p:grpSpPr>
            <a:xfrm>
              <a:off x="5147616" y="2050184"/>
              <a:ext cx="733669" cy="709087"/>
              <a:chOff x="5018867" y="2461648"/>
              <a:chExt cx="561323" cy="528788"/>
            </a:xfrm>
          </p:grpSpPr>
          <p:sp>
            <p:nvSpPr>
              <p:cNvPr id="65"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6"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7"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8"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9"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0"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7" name="Group 210"/>
            <p:cNvGrpSpPr/>
            <p:nvPr/>
          </p:nvGrpSpPr>
          <p:grpSpPr>
            <a:xfrm>
              <a:off x="2774190" y="1215412"/>
              <a:ext cx="733669" cy="709087"/>
              <a:chOff x="5018867" y="2461648"/>
              <a:chExt cx="561323" cy="528788"/>
            </a:xfrm>
          </p:grpSpPr>
          <p:sp>
            <p:nvSpPr>
              <p:cNvPr id="59"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0"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1"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2"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3"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4"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8" name="Group 217"/>
            <p:cNvGrpSpPr/>
            <p:nvPr/>
          </p:nvGrpSpPr>
          <p:grpSpPr>
            <a:xfrm>
              <a:off x="380508" y="4869704"/>
              <a:ext cx="733669" cy="709087"/>
              <a:chOff x="5018867" y="2461648"/>
              <a:chExt cx="561323" cy="528788"/>
            </a:xfrm>
          </p:grpSpPr>
          <p:sp>
            <p:nvSpPr>
              <p:cNvPr id="53"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4"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5"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6"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7"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8"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9" name="Group 224"/>
            <p:cNvGrpSpPr/>
            <p:nvPr/>
          </p:nvGrpSpPr>
          <p:grpSpPr>
            <a:xfrm>
              <a:off x="5137485" y="4907808"/>
              <a:ext cx="733669" cy="709087"/>
              <a:chOff x="5018867" y="2461648"/>
              <a:chExt cx="561323" cy="528788"/>
            </a:xfrm>
          </p:grpSpPr>
          <p:sp>
            <p:nvSpPr>
              <p:cNvPr id="47"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8"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9"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0"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1"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2"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0" name="Group 231"/>
            <p:cNvGrpSpPr/>
            <p:nvPr/>
          </p:nvGrpSpPr>
          <p:grpSpPr>
            <a:xfrm>
              <a:off x="2787697" y="4014151"/>
              <a:ext cx="733669" cy="709087"/>
              <a:chOff x="5018867" y="2461648"/>
              <a:chExt cx="561323" cy="528788"/>
            </a:xfrm>
          </p:grpSpPr>
          <p:sp>
            <p:nvSpPr>
              <p:cNvPr id="41"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2"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3"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4"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5"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6"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2" name="Group 238"/>
            <p:cNvGrpSpPr/>
            <p:nvPr/>
          </p:nvGrpSpPr>
          <p:grpSpPr>
            <a:xfrm>
              <a:off x="4347470" y="3993369"/>
              <a:ext cx="733669" cy="709087"/>
              <a:chOff x="5018867" y="2461648"/>
              <a:chExt cx="561323" cy="528788"/>
            </a:xfrm>
          </p:grpSpPr>
          <p:sp>
            <p:nvSpPr>
              <p:cNvPr id="29"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0"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1"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2"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3"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4"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3" name="Group 245"/>
            <p:cNvGrpSpPr/>
            <p:nvPr/>
          </p:nvGrpSpPr>
          <p:grpSpPr>
            <a:xfrm>
              <a:off x="4384608" y="4904344"/>
              <a:ext cx="733669" cy="709087"/>
              <a:chOff x="5018867" y="2461648"/>
              <a:chExt cx="561323" cy="528788"/>
            </a:xfrm>
          </p:grpSpPr>
          <p:sp>
            <p:nvSpPr>
              <p:cNvPr id="23"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4"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5"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6"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7"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28"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14" name="Gerade Verbindung 138"/>
            <p:cNvCxnSpPr>
              <a:cxnSpLocks noChangeShapeType="1"/>
            </p:cNvCxnSpPr>
            <p:nvPr/>
          </p:nvCxnSpPr>
          <p:spPr bwMode="auto">
            <a:xfrm>
              <a:off x="32013" y="2640073"/>
              <a:ext cx="3109221" cy="1818106"/>
            </a:xfrm>
            <a:prstGeom prst="line">
              <a:avLst/>
            </a:prstGeom>
            <a:noFill/>
            <a:ln w="19050">
              <a:solidFill>
                <a:schemeClr val="accent5">
                  <a:lumMod val="50000"/>
                </a:schemeClr>
              </a:solidFill>
              <a:round/>
              <a:headEnd/>
              <a:tailEnd type="triangle" w="sm" len="sm"/>
            </a:ln>
          </p:spPr>
        </p:cxnSp>
        <p:cxnSp>
          <p:nvCxnSpPr>
            <p:cNvPr id="15" name="Gerade Verbindung 139"/>
            <p:cNvCxnSpPr>
              <a:cxnSpLocks noChangeShapeType="1"/>
            </p:cNvCxnSpPr>
            <p:nvPr/>
          </p:nvCxnSpPr>
          <p:spPr bwMode="auto">
            <a:xfrm>
              <a:off x="87387" y="2455015"/>
              <a:ext cx="4493559" cy="1727200"/>
            </a:xfrm>
            <a:prstGeom prst="line">
              <a:avLst/>
            </a:prstGeom>
            <a:noFill/>
            <a:ln w="19050">
              <a:solidFill>
                <a:schemeClr val="accent5">
                  <a:lumMod val="50000"/>
                </a:schemeClr>
              </a:solidFill>
              <a:round/>
              <a:headEnd/>
              <a:tailEnd type="triangle" w="sm" len="sm"/>
            </a:ln>
          </p:spPr>
        </p:cxnSp>
        <p:cxnSp>
          <p:nvCxnSpPr>
            <p:cNvPr id="16" name="Gerade Verbindung 140"/>
            <p:cNvCxnSpPr>
              <a:cxnSpLocks noChangeShapeType="1"/>
            </p:cNvCxnSpPr>
            <p:nvPr/>
          </p:nvCxnSpPr>
          <p:spPr bwMode="auto">
            <a:xfrm>
              <a:off x="40319" y="2571894"/>
              <a:ext cx="3211663" cy="1610322"/>
            </a:xfrm>
            <a:prstGeom prst="line">
              <a:avLst/>
            </a:prstGeom>
            <a:noFill/>
            <a:ln w="19050">
              <a:solidFill>
                <a:schemeClr val="accent5">
                  <a:lumMod val="50000"/>
                </a:schemeClr>
              </a:solidFill>
              <a:round/>
              <a:headEnd/>
              <a:tailEnd type="triangle" w="sm" len="sm"/>
            </a:ln>
          </p:spPr>
        </p:cxnSp>
        <p:cxnSp>
          <p:nvCxnSpPr>
            <p:cNvPr id="17" name="Gerade Verbindung 141"/>
            <p:cNvCxnSpPr>
              <a:cxnSpLocks noChangeShapeType="1"/>
            </p:cNvCxnSpPr>
            <p:nvPr/>
          </p:nvCxnSpPr>
          <p:spPr bwMode="auto">
            <a:xfrm>
              <a:off x="56931" y="2532933"/>
              <a:ext cx="4302056" cy="1975643"/>
            </a:xfrm>
            <a:prstGeom prst="line">
              <a:avLst/>
            </a:prstGeom>
            <a:noFill/>
            <a:ln w="19050">
              <a:solidFill>
                <a:schemeClr val="accent5">
                  <a:lumMod val="50000"/>
                </a:schemeClr>
              </a:solidFill>
              <a:round/>
              <a:headEnd/>
              <a:tailEnd type="triangle" w="sm" len="sm"/>
            </a:ln>
          </p:spPr>
        </p:cxnSp>
        <p:cxnSp>
          <p:nvCxnSpPr>
            <p:cNvPr id="18" name="Gerade Verbindung 142"/>
            <p:cNvCxnSpPr>
              <a:cxnSpLocks noChangeShapeType="1"/>
            </p:cNvCxnSpPr>
            <p:nvPr/>
          </p:nvCxnSpPr>
          <p:spPr bwMode="auto">
            <a:xfrm>
              <a:off x="70775" y="2500467"/>
              <a:ext cx="4377273" cy="1811613"/>
            </a:xfrm>
            <a:prstGeom prst="line">
              <a:avLst/>
            </a:prstGeom>
            <a:noFill/>
            <a:ln w="19050">
              <a:solidFill>
                <a:schemeClr val="accent5">
                  <a:lumMod val="50000"/>
                </a:schemeClr>
              </a:solidFill>
              <a:round/>
              <a:headEnd/>
              <a:tailEnd type="triangle" w="sm" len="sm"/>
            </a:ln>
          </p:spPr>
        </p:cxnSp>
        <p:cxnSp>
          <p:nvCxnSpPr>
            <p:cNvPr id="19" name="Gerade Verbindung 143"/>
            <p:cNvCxnSpPr>
              <a:cxnSpLocks noChangeShapeType="1"/>
            </p:cNvCxnSpPr>
            <p:nvPr/>
          </p:nvCxnSpPr>
          <p:spPr bwMode="auto">
            <a:xfrm>
              <a:off x="32013" y="2610853"/>
              <a:ext cx="3153519" cy="1717462"/>
            </a:xfrm>
            <a:prstGeom prst="line">
              <a:avLst/>
            </a:prstGeom>
            <a:noFill/>
            <a:ln w="19050">
              <a:solidFill>
                <a:schemeClr val="accent5">
                  <a:lumMod val="50000"/>
                </a:schemeClr>
              </a:solidFill>
              <a:round/>
              <a:headEnd/>
              <a:tailEnd type="triangle" w="sm" len="sm"/>
            </a:ln>
          </p:spPr>
        </p:cxnSp>
        <p:cxnSp>
          <p:nvCxnSpPr>
            <p:cNvPr id="20" name="Gerade Verbindung 139"/>
            <p:cNvCxnSpPr>
              <a:cxnSpLocks noChangeShapeType="1"/>
            </p:cNvCxnSpPr>
            <p:nvPr/>
          </p:nvCxnSpPr>
          <p:spPr bwMode="auto">
            <a:xfrm>
              <a:off x="82916" y="2411064"/>
              <a:ext cx="4548509" cy="1583554"/>
            </a:xfrm>
            <a:prstGeom prst="line">
              <a:avLst/>
            </a:prstGeom>
            <a:noFill/>
            <a:ln w="19050">
              <a:solidFill>
                <a:schemeClr val="accent5">
                  <a:lumMod val="50000"/>
                </a:schemeClr>
              </a:solidFill>
              <a:round/>
              <a:headEnd/>
              <a:tailEnd type="triangle" w="sm" len="sm"/>
            </a:ln>
          </p:spPr>
        </p:cxnSp>
        <p:cxnSp>
          <p:nvCxnSpPr>
            <p:cNvPr id="21" name="Gerade Verbindung 138"/>
            <p:cNvCxnSpPr>
              <a:cxnSpLocks noChangeShapeType="1"/>
            </p:cNvCxnSpPr>
            <p:nvPr/>
          </p:nvCxnSpPr>
          <p:spPr bwMode="auto">
            <a:xfrm>
              <a:off x="0" y="2674991"/>
              <a:ext cx="3097485" cy="1961961"/>
            </a:xfrm>
            <a:prstGeom prst="line">
              <a:avLst/>
            </a:prstGeom>
            <a:noFill/>
            <a:ln w="19050">
              <a:solidFill>
                <a:schemeClr val="accent5">
                  <a:lumMod val="50000"/>
                </a:schemeClr>
              </a:solidFill>
              <a:round/>
              <a:headEnd/>
              <a:tailEnd type="triangle" w="sm" len="sm"/>
            </a:ln>
          </p:spPr>
        </p:cxnSp>
      </p:grpSp>
      <p:grpSp>
        <p:nvGrpSpPr>
          <p:cNvPr id="115" name="Group 114"/>
          <p:cNvGrpSpPr/>
          <p:nvPr/>
        </p:nvGrpSpPr>
        <p:grpSpPr>
          <a:xfrm>
            <a:off x="2997846" y="3010156"/>
            <a:ext cx="550753" cy="517688"/>
            <a:chOff x="2997846" y="3010156"/>
            <a:chExt cx="550753" cy="517688"/>
          </a:xfrm>
        </p:grpSpPr>
        <p:sp>
          <p:nvSpPr>
            <p:cNvPr id="116" name="Gleichschenkliges Dreieck 129"/>
            <p:cNvSpPr>
              <a:spLocks noChangeArrowheads="1"/>
            </p:cNvSpPr>
            <p:nvPr/>
          </p:nvSpPr>
          <p:spPr bwMode="auto">
            <a:xfrm>
              <a:off x="2997846" y="3010156"/>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17" name="Gleichschenkliges Dreieck 129"/>
            <p:cNvSpPr>
              <a:spLocks noChangeArrowheads="1"/>
            </p:cNvSpPr>
            <p:nvPr/>
          </p:nvSpPr>
          <p:spPr bwMode="auto">
            <a:xfrm>
              <a:off x="3071344" y="3053146"/>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18" name="Gleichschenkliges Dreieck 129"/>
            <p:cNvSpPr>
              <a:spLocks noChangeArrowheads="1"/>
            </p:cNvSpPr>
            <p:nvPr/>
          </p:nvSpPr>
          <p:spPr bwMode="auto">
            <a:xfrm>
              <a:off x="3160048" y="3111309"/>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19" name="Gleichschenkliges Dreieck 129"/>
            <p:cNvSpPr>
              <a:spLocks noChangeArrowheads="1"/>
            </p:cNvSpPr>
            <p:nvPr/>
          </p:nvSpPr>
          <p:spPr bwMode="auto">
            <a:xfrm>
              <a:off x="3005449" y="3139127"/>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20" name="Gleichschenkliges Dreieck 129"/>
            <p:cNvSpPr>
              <a:spLocks noChangeArrowheads="1"/>
            </p:cNvSpPr>
            <p:nvPr/>
          </p:nvSpPr>
          <p:spPr bwMode="auto">
            <a:xfrm>
              <a:off x="3063740" y="316694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21" name="Gleichschenkliges Dreieck 129"/>
            <p:cNvSpPr>
              <a:spLocks noChangeArrowheads="1"/>
            </p:cNvSpPr>
            <p:nvPr/>
          </p:nvSpPr>
          <p:spPr bwMode="auto">
            <a:xfrm>
              <a:off x="3137238" y="3225107"/>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spTree>
    <p:extLst>
      <p:ext uri="{BB962C8B-B14F-4D97-AF65-F5344CB8AC3E}">
        <p14:creationId xmlns:p14="http://schemas.microsoft.com/office/powerpoint/2010/main" val="820545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Secondary Rays</a:t>
            </a:r>
          </a:p>
          <a:p>
            <a:pPr lvl="1"/>
            <a:r>
              <a:rPr lang="en-US" dirty="0" smtClean="0"/>
              <a:t>SIMD inefficiency due to incoherence</a:t>
            </a:r>
            <a:endParaRPr lang="en-US" dirty="0"/>
          </a:p>
        </p:txBody>
      </p:sp>
      <p:grpSp>
        <p:nvGrpSpPr>
          <p:cNvPr id="3" name="Group 2"/>
          <p:cNvGrpSpPr/>
          <p:nvPr/>
        </p:nvGrpSpPr>
        <p:grpSpPr>
          <a:xfrm>
            <a:off x="304936" y="2168823"/>
            <a:ext cx="6693408" cy="3794760"/>
            <a:chOff x="0" y="846000"/>
            <a:chExt cx="8917688" cy="5199168"/>
          </a:xfrm>
        </p:grpSpPr>
        <p:grpSp>
          <p:nvGrpSpPr>
            <p:cNvPr id="4" name="Group 194"/>
            <p:cNvGrpSpPr/>
            <p:nvPr/>
          </p:nvGrpSpPr>
          <p:grpSpPr>
            <a:xfrm>
              <a:off x="6066000" y="846000"/>
              <a:ext cx="2851688" cy="5199168"/>
              <a:chOff x="5966847" y="1270861"/>
              <a:chExt cx="2200760" cy="3890075"/>
            </a:xfrm>
          </p:grpSpPr>
          <p:sp>
            <p:nvSpPr>
              <p:cNvPr id="119" name="Abgerundetes Rechteck 162"/>
              <p:cNvSpPr/>
              <p:nvPr/>
            </p:nvSpPr>
            <p:spPr bwMode="auto">
              <a:xfrm>
                <a:off x="5966847" y="1270861"/>
                <a:ext cx="2200760" cy="3890075"/>
              </a:xfrm>
              <a:prstGeom prst="roundRect">
                <a:avLst>
                  <a:gd name="adj" fmla="val 8616"/>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800" b="0" i="1" u="none" strike="noStrike" cap="none" normalizeH="0" baseline="0" dirty="0" err="1" smtClean="0">
                    <a:ln>
                      <a:noFill/>
                    </a:ln>
                    <a:solidFill>
                      <a:schemeClr val="tx1"/>
                    </a:solidFill>
                    <a:effectLst/>
                    <a:latin typeface="Constantia" pitchFamily="18" charset="0"/>
                    <a:ea typeface="Arial Unicode MS" pitchFamily="34" charset="-128"/>
                    <a:cs typeface="Arial Unicode MS" pitchFamily="34" charset="-128"/>
                  </a:rPr>
                  <a:t>Thread</a:t>
                </a:r>
                <a:r>
                  <a:rPr kumimoji="0" lang="de-DE" sz="1800" b="0" i="1" u="none" strike="noStrike" cap="none" normalizeH="0" dirty="0" smtClean="0">
                    <a:ln>
                      <a:noFill/>
                    </a:ln>
                    <a:solidFill>
                      <a:schemeClr val="tx1"/>
                    </a:solidFill>
                    <a:effectLst/>
                    <a:latin typeface="Constantia" pitchFamily="18" charset="0"/>
                    <a:ea typeface="Arial Unicode MS" pitchFamily="34" charset="-128"/>
                    <a:cs typeface="Arial Unicode MS" pitchFamily="34" charset="-128"/>
                  </a:rPr>
                  <a:t> </a:t>
                </a:r>
                <a:r>
                  <a:rPr kumimoji="0" lang="de-DE" sz="1800" b="0" i="1" u="none" strike="noStrike" cap="none" normalizeH="0" dirty="0" err="1" smtClean="0">
                    <a:ln>
                      <a:noFill/>
                    </a:ln>
                    <a:solidFill>
                      <a:schemeClr val="tx1"/>
                    </a:solidFill>
                    <a:effectLst/>
                    <a:latin typeface="Constantia" pitchFamily="18" charset="0"/>
                    <a:ea typeface="Arial Unicode MS" pitchFamily="34" charset="-128"/>
                    <a:cs typeface="Arial Unicode MS" pitchFamily="34" charset="-128"/>
                  </a:rPr>
                  <a:t>Activity</a:t>
                </a:r>
                <a:endParaRPr kumimoji="0" lang="de-DE" sz="1800" b="0" i="1" u="none" strike="noStrike" cap="none" normalizeH="0" baseline="0" dirty="0" smtClean="0">
                  <a:ln>
                    <a:noFill/>
                  </a:ln>
                  <a:solidFill>
                    <a:schemeClr val="tx1"/>
                  </a:solidFill>
                  <a:effectLst/>
                  <a:latin typeface="Constantia" pitchFamily="18" charset="0"/>
                  <a:ea typeface="Arial Unicode MS" pitchFamily="34" charset="-128"/>
                  <a:cs typeface="Arial Unicode MS" pitchFamily="34" charset="-128"/>
                </a:endParaRPr>
              </a:p>
            </p:txBody>
          </p:sp>
          <p:sp>
            <p:nvSpPr>
              <p:cNvPr id="120" name="Rechteck 92"/>
              <p:cNvSpPr/>
              <p:nvPr/>
            </p:nvSpPr>
            <p:spPr bwMode="auto">
              <a:xfrm>
                <a:off x="6136840" y="1700591"/>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1:</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ac</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tive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21" name="Rechteck 92"/>
              <p:cNvSpPr/>
              <p:nvPr/>
            </p:nvSpPr>
            <p:spPr bwMode="auto">
              <a:xfrm>
                <a:off x="6136451" y="2117753"/>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2</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active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22" name="Rechteck 92"/>
              <p:cNvSpPr/>
              <p:nvPr/>
            </p:nvSpPr>
            <p:spPr bwMode="auto">
              <a:xfrm>
                <a:off x="6136451" y="2541763"/>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3</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23" name="Rechteck 92"/>
              <p:cNvSpPr/>
              <p:nvPr/>
            </p:nvSpPr>
            <p:spPr bwMode="auto">
              <a:xfrm>
                <a:off x="6136451" y="3792457"/>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6</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24" name="Rechteck 92"/>
              <p:cNvSpPr/>
              <p:nvPr/>
            </p:nvSpPr>
            <p:spPr bwMode="auto">
              <a:xfrm>
                <a:off x="6136451" y="4232005"/>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7</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25" name="Rechteck 92"/>
              <p:cNvSpPr/>
              <p:nvPr/>
            </p:nvSpPr>
            <p:spPr bwMode="auto">
              <a:xfrm>
                <a:off x="6136451" y="2962873"/>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4</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26" name="Rechteck 92"/>
              <p:cNvSpPr/>
              <p:nvPr/>
            </p:nvSpPr>
            <p:spPr bwMode="auto">
              <a:xfrm>
                <a:off x="6136451" y="3374767"/>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5</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sp>
            <p:nvSpPr>
              <p:cNvPr id="127" name="Rechteck 92"/>
              <p:cNvSpPr/>
              <p:nvPr/>
            </p:nvSpPr>
            <p:spPr bwMode="auto">
              <a:xfrm>
                <a:off x="6136451" y="4659439"/>
                <a:ext cx="1926684" cy="35236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dirty="0" smtClean="0">
                    <a:latin typeface="Constantia" pitchFamily="18" charset="0"/>
                    <a:ea typeface="Arial Unicode MS" pitchFamily="34" charset="-128"/>
                    <a:cs typeface="Arial Unicode MS" pitchFamily="34" charset="-128"/>
                  </a:rPr>
                  <a:t>Thread 8</a:t>
                </a:r>
                <a:r>
                  <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rPr>
                  <a:t>:</a:t>
                </a:r>
                <a:r>
                  <a:rPr kumimoji="0" lang="de-DE" b="0" u="none" strike="noStrike" cap="none" normalizeH="0" dirty="0" smtClean="0">
                    <a:ln>
                      <a:noFill/>
                    </a:ln>
                    <a:effectLst/>
                    <a:latin typeface="Constantia" pitchFamily="18" charset="0"/>
                    <a:ea typeface="Arial Unicode MS" pitchFamily="34" charset="-128"/>
                    <a:cs typeface="Arial Unicode MS" pitchFamily="34" charset="-128"/>
                  </a:rPr>
                  <a:t> </a:t>
                </a:r>
                <a:r>
                  <a:rPr lang="de-DE" dirty="0" smtClean="0">
                    <a:latin typeface="Constantia" pitchFamily="18" charset="0"/>
                    <a:ea typeface="Arial Unicode MS" pitchFamily="34" charset="-128"/>
                    <a:cs typeface="Arial Unicode MS" pitchFamily="34" charset="-128"/>
                  </a:rPr>
                  <a:t>idle</a:t>
                </a:r>
                <a:endParaRPr kumimoji="0" lang="de-DE" b="0" u="none" strike="noStrike" cap="none" normalizeH="0" baseline="0" dirty="0" smtClean="0">
                  <a:ln>
                    <a:noFill/>
                  </a:ln>
                  <a:effectLst/>
                  <a:latin typeface="Constantia" pitchFamily="18" charset="0"/>
                  <a:ea typeface="Arial Unicode MS" pitchFamily="34" charset="-128"/>
                  <a:cs typeface="Arial Unicode MS" pitchFamily="34" charset="-128"/>
                </a:endParaRPr>
              </a:p>
            </p:txBody>
          </p:sp>
        </p:grpSp>
        <p:grpSp>
          <p:nvGrpSpPr>
            <p:cNvPr id="5" name="Gruppierung 67"/>
            <p:cNvGrpSpPr>
              <a:grpSpLocks/>
            </p:cNvGrpSpPr>
            <p:nvPr/>
          </p:nvGrpSpPr>
          <p:grpSpPr bwMode="auto">
            <a:xfrm>
              <a:off x="341334" y="1090799"/>
              <a:ext cx="5584266" cy="4676400"/>
              <a:chOff x="1066330" y="2286000"/>
              <a:chExt cx="3201445" cy="2286000"/>
            </a:xfrm>
          </p:grpSpPr>
          <p:sp>
            <p:nvSpPr>
              <p:cNvPr id="84" name="Rechteck 3"/>
              <p:cNvSpPr/>
              <p:nvPr/>
            </p:nvSpPr>
            <p:spPr bwMode="auto">
              <a:xfrm>
                <a:off x="1066330" y="22860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5" name="Rechteck 4"/>
              <p:cNvSpPr>
                <a:spLocks noChangeArrowheads="1"/>
              </p:cNvSpPr>
              <p:nvPr/>
            </p:nvSpPr>
            <p:spPr bwMode="auto">
              <a:xfrm>
                <a:off x="1524000" y="22860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6" name="Rechteck 5"/>
              <p:cNvSpPr/>
              <p:nvPr/>
            </p:nvSpPr>
            <p:spPr bwMode="auto">
              <a:xfrm>
                <a:off x="1980665" y="22860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7" name="Rechteck 6"/>
              <p:cNvSpPr>
                <a:spLocks noChangeArrowheads="1"/>
              </p:cNvSpPr>
              <p:nvPr/>
            </p:nvSpPr>
            <p:spPr bwMode="auto">
              <a:xfrm>
                <a:off x="2438400" y="22860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8" name="Rechteck 7"/>
              <p:cNvSpPr/>
              <p:nvPr/>
            </p:nvSpPr>
            <p:spPr bwMode="auto">
              <a:xfrm>
                <a:off x="1066330" y="27432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9" name="Rechteck 8"/>
              <p:cNvSpPr>
                <a:spLocks noChangeArrowheads="1"/>
              </p:cNvSpPr>
              <p:nvPr/>
            </p:nvSpPr>
            <p:spPr bwMode="auto">
              <a:xfrm>
                <a:off x="1524000" y="27432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0" name="Rechteck 9"/>
              <p:cNvSpPr/>
              <p:nvPr/>
            </p:nvSpPr>
            <p:spPr bwMode="auto">
              <a:xfrm>
                <a:off x="1980665" y="2743200"/>
                <a:ext cx="457168" cy="457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1" name="Rechteck 10"/>
              <p:cNvSpPr>
                <a:spLocks noChangeArrowheads="1"/>
              </p:cNvSpPr>
              <p:nvPr/>
            </p:nvSpPr>
            <p:spPr bwMode="auto">
              <a:xfrm>
                <a:off x="2438400" y="27432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2" name="Rechteck 11"/>
              <p:cNvSpPr/>
              <p:nvPr/>
            </p:nvSpPr>
            <p:spPr bwMode="auto">
              <a:xfrm>
                <a:off x="1066330" y="32004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3" name="Rechteck 12"/>
              <p:cNvSpPr>
                <a:spLocks noChangeArrowheads="1"/>
              </p:cNvSpPr>
              <p:nvPr/>
            </p:nvSpPr>
            <p:spPr bwMode="auto">
              <a:xfrm>
                <a:off x="1524000" y="32004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4" name="Rechteck 13"/>
              <p:cNvSpPr/>
              <p:nvPr/>
            </p:nvSpPr>
            <p:spPr bwMode="auto">
              <a:xfrm>
                <a:off x="1980665" y="32004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5" name="Rechteck 14"/>
              <p:cNvSpPr>
                <a:spLocks noChangeArrowheads="1"/>
              </p:cNvSpPr>
              <p:nvPr/>
            </p:nvSpPr>
            <p:spPr bwMode="auto">
              <a:xfrm>
                <a:off x="2438400" y="3200400"/>
                <a:ext cx="457200" cy="457200"/>
              </a:xfrm>
              <a:prstGeom prst="rect">
                <a:avLst/>
              </a:prstGeom>
              <a:solidFill>
                <a:schemeClr val="accent5">
                  <a:lumMod val="60000"/>
                  <a:lumOff val="40000"/>
                </a:schemeClr>
              </a:solidFill>
              <a:ln w="9525">
                <a:solidFill>
                  <a:schemeClr val="tx1"/>
                </a:solidFill>
                <a:round/>
                <a:headEnd/>
                <a:tailEnd/>
              </a:ln>
            </p:spPr>
            <p:txBody>
              <a:bodyPr wrap="none">
                <a:prstTxWarp prst="textNoShape">
                  <a:avLst/>
                </a:prstTxWarp>
              </a:bodyPr>
              <a:lstStyle/>
              <a:p>
                <a:endParaRPr lang="de-DE"/>
              </a:p>
            </p:txBody>
          </p:sp>
          <p:sp>
            <p:nvSpPr>
              <p:cNvPr id="96" name="Rechteck 15"/>
              <p:cNvSpPr/>
              <p:nvPr/>
            </p:nvSpPr>
            <p:spPr bwMode="auto">
              <a:xfrm>
                <a:off x="1066330" y="36576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7" name="Rechteck 16"/>
              <p:cNvSpPr>
                <a:spLocks noChangeArrowheads="1"/>
              </p:cNvSpPr>
              <p:nvPr/>
            </p:nvSpPr>
            <p:spPr bwMode="auto">
              <a:xfrm>
                <a:off x="1524000" y="36576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8" name="Rechteck 17"/>
              <p:cNvSpPr/>
              <p:nvPr/>
            </p:nvSpPr>
            <p:spPr bwMode="auto">
              <a:xfrm>
                <a:off x="1980665" y="36576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9" name="Rechteck 18"/>
              <p:cNvSpPr>
                <a:spLocks noChangeArrowheads="1"/>
              </p:cNvSpPr>
              <p:nvPr/>
            </p:nvSpPr>
            <p:spPr bwMode="auto">
              <a:xfrm>
                <a:off x="2438400" y="36576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0" name="Rechteck 19"/>
              <p:cNvSpPr/>
              <p:nvPr/>
            </p:nvSpPr>
            <p:spPr bwMode="auto">
              <a:xfrm>
                <a:off x="2896273" y="22860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1" name="Rechteck 20"/>
              <p:cNvSpPr>
                <a:spLocks noChangeArrowheads="1"/>
              </p:cNvSpPr>
              <p:nvPr/>
            </p:nvSpPr>
            <p:spPr bwMode="auto">
              <a:xfrm>
                <a:off x="3352800" y="22860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2" name="Rechteck 21"/>
              <p:cNvSpPr/>
              <p:nvPr/>
            </p:nvSpPr>
            <p:spPr bwMode="auto">
              <a:xfrm>
                <a:off x="3810608" y="22860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3" name="Rechteck 23"/>
              <p:cNvSpPr/>
              <p:nvPr/>
            </p:nvSpPr>
            <p:spPr bwMode="auto">
              <a:xfrm>
                <a:off x="2896273" y="2743200"/>
                <a:ext cx="457167" cy="457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4" name="Rechteck 24"/>
              <p:cNvSpPr/>
              <p:nvPr/>
            </p:nvSpPr>
            <p:spPr bwMode="auto">
              <a:xfrm>
                <a:off x="3810608" y="27432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5" name="Rechteck 26"/>
              <p:cNvSpPr/>
              <p:nvPr/>
            </p:nvSpPr>
            <p:spPr bwMode="auto">
              <a:xfrm>
                <a:off x="2896273" y="32004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6" name="Rechteck 27"/>
              <p:cNvSpPr>
                <a:spLocks noChangeArrowheads="1"/>
              </p:cNvSpPr>
              <p:nvPr/>
            </p:nvSpPr>
            <p:spPr bwMode="auto">
              <a:xfrm>
                <a:off x="3352800" y="32004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7" name="Rechteck 28"/>
              <p:cNvSpPr/>
              <p:nvPr/>
            </p:nvSpPr>
            <p:spPr bwMode="auto">
              <a:xfrm>
                <a:off x="3810608" y="32004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8" name="Rechteck 30"/>
              <p:cNvSpPr/>
              <p:nvPr/>
            </p:nvSpPr>
            <p:spPr bwMode="auto">
              <a:xfrm>
                <a:off x="2896273" y="36576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9" name="Rechteck 31"/>
              <p:cNvSpPr>
                <a:spLocks noChangeArrowheads="1"/>
              </p:cNvSpPr>
              <p:nvPr/>
            </p:nvSpPr>
            <p:spPr bwMode="auto">
              <a:xfrm>
                <a:off x="3352800" y="36576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0" name="Rechteck 32"/>
              <p:cNvSpPr/>
              <p:nvPr/>
            </p:nvSpPr>
            <p:spPr bwMode="auto">
              <a:xfrm>
                <a:off x="3810608" y="36576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1" name="Rechteck 34"/>
              <p:cNvSpPr>
                <a:spLocks noChangeArrowheads="1"/>
              </p:cNvSpPr>
              <p:nvPr/>
            </p:nvSpPr>
            <p:spPr bwMode="auto">
              <a:xfrm>
                <a:off x="3352800" y="27432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2" name="Rechteck 35"/>
              <p:cNvSpPr/>
              <p:nvPr/>
            </p:nvSpPr>
            <p:spPr bwMode="auto">
              <a:xfrm>
                <a:off x="1066330" y="41148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3" name="Rechteck 36"/>
              <p:cNvSpPr>
                <a:spLocks noChangeArrowheads="1"/>
              </p:cNvSpPr>
              <p:nvPr/>
            </p:nvSpPr>
            <p:spPr bwMode="auto">
              <a:xfrm>
                <a:off x="1524000" y="4114800"/>
                <a:ext cx="457200" cy="457200"/>
              </a:xfrm>
              <a:prstGeom prst="rect">
                <a:avLst/>
              </a:prstGeom>
              <a:solidFill>
                <a:schemeClr val="accent5">
                  <a:lumMod val="60000"/>
                  <a:lumOff val="40000"/>
                </a:schemeClr>
              </a:solidFill>
              <a:ln w="9525">
                <a:solidFill>
                  <a:schemeClr val="tx1"/>
                </a:solidFill>
                <a:round/>
                <a:headEnd/>
                <a:tailEnd/>
              </a:ln>
            </p:spPr>
            <p:txBody>
              <a:bodyPr wrap="none">
                <a:prstTxWarp prst="textNoShape">
                  <a:avLst/>
                </a:prstTxWarp>
              </a:bodyPr>
              <a:lstStyle/>
              <a:p>
                <a:endParaRPr lang="de-DE"/>
              </a:p>
            </p:txBody>
          </p:sp>
          <p:sp>
            <p:nvSpPr>
              <p:cNvPr id="114" name="Rechteck 37"/>
              <p:cNvSpPr/>
              <p:nvPr/>
            </p:nvSpPr>
            <p:spPr bwMode="auto">
              <a:xfrm>
                <a:off x="1980665" y="41148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5" name="Rechteck 38"/>
              <p:cNvSpPr>
                <a:spLocks noChangeArrowheads="1"/>
              </p:cNvSpPr>
              <p:nvPr/>
            </p:nvSpPr>
            <p:spPr bwMode="auto">
              <a:xfrm>
                <a:off x="2438400" y="41148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6" name="Rechteck 51"/>
              <p:cNvSpPr/>
              <p:nvPr/>
            </p:nvSpPr>
            <p:spPr bwMode="auto">
              <a:xfrm>
                <a:off x="2896273"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7" name="Rechteck 52"/>
              <p:cNvSpPr>
                <a:spLocks noChangeArrowheads="1"/>
              </p:cNvSpPr>
              <p:nvPr/>
            </p:nvSpPr>
            <p:spPr bwMode="auto">
              <a:xfrm>
                <a:off x="3352800" y="41148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8" name="Rechteck 53"/>
              <p:cNvSpPr/>
              <p:nvPr/>
            </p:nvSpPr>
            <p:spPr bwMode="auto">
              <a:xfrm>
                <a:off x="3810608"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grpSp>
        <p:grpSp>
          <p:nvGrpSpPr>
            <p:cNvPr id="6" name="Group 209"/>
            <p:cNvGrpSpPr/>
            <p:nvPr/>
          </p:nvGrpSpPr>
          <p:grpSpPr>
            <a:xfrm>
              <a:off x="5148348" y="2049808"/>
              <a:ext cx="733773" cy="709280"/>
              <a:chOff x="5018867" y="2461648"/>
              <a:chExt cx="561323" cy="528788"/>
            </a:xfrm>
          </p:grpSpPr>
          <p:sp>
            <p:nvSpPr>
              <p:cNvPr id="78"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9"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0"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1"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2"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3"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7" name="Group 210"/>
            <p:cNvGrpSpPr/>
            <p:nvPr/>
          </p:nvGrpSpPr>
          <p:grpSpPr>
            <a:xfrm>
              <a:off x="2774585" y="1214809"/>
              <a:ext cx="733773" cy="709280"/>
              <a:chOff x="5018867" y="2461648"/>
              <a:chExt cx="561323" cy="528788"/>
            </a:xfrm>
          </p:grpSpPr>
          <p:sp>
            <p:nvSpPr>
              <p:cNvPr id="72"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3"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4"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5"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6"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7"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8" name="Group 217"/>
            <p:cNvGrpSpPr/>
            <p:nvPr/>
          </p:nvGrpSpPr>
          <p:grpSpPr>
            <a:xfrm>
              <a:off x="380562" y="4870095"/>
              <a:ext cx="733773" cy="709280"/>
              <a:chOff x="5018867" y="2461648"/>
              <a:chExt cx="561323" cy="528788"/>
            </a:xfrm>
          </p:grpSpPr>
          <p:sp>
            <p:nvSpPr>
              <p:cNvPr id="66"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7"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8"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9"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0"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1"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9" name="Group 224"/>
            <p:cNvGrpSpPr/>
            <p:nvPr/>
          </p:nvGrpSpPr>
          <p:grpSpPr>
            <a:xfrm>
              <a:off x="5138216" y="4908208"/>
              <a:ext cx="733773" cy="709280"/>
              <a:chOff x="5018867" y="2461648"/>
              <a:chExt cx="561323" cy="528788"/>
            </a:xfrm>
          </p:grpSpPr>
          <p:sp>
            <p:nvSpPr>
              <p:cNvPr id="60"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1"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2"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3"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4"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5"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0" name="Group 231"/>
            <p:cNvGrpSpPr/>
            <p:nvPr/>
          </p:nvGrpSpPr>
          <p:grpSpPr>
            <a:xfrm>
              <a:off x="2788092" y="4014309"/>
              <a:ext cx="733773" cy="709280"/>
              <a:chOff x="5018867" y="2461648"/>
              <a:chExt cx="561323" cy="528788"/>
            </a:xfrm>
          </p:grpSpPr>
          <p:sp>
            <p:nvSpPr>
              <p:cNvPr id="54"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5"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6"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7"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8"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9"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2" name="Group 238"/>
            <p:cNvGrpSpPr/>
            <p:nvPr/>
          </p:nvGrpSpPr>
          <p:grpSpPr>
            <a:xfrm>
              <a:off x="4348089" y="3993521"/>
              <a:ext cx="733773" cy="709280"/>
              <a:chOff x="5018867" y="2461648"/>
              <a:chExt cx="561323" cy="528788"/>
            </a:xfrm>
          </p:grpSpPr>
          <p:sp>
            <p:nvSpPr>
              <p:cNvPr id="42"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3"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4"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5"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6"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7"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3" name="Group 245"/>
            <p:cNvGrpSpPr/>
            <p:nvPr/>
          </p:nvGrpSpPr>
          <p:grpSpPr>
            <a:xfrm>
              <a:off x="4385232" y="4904743"/>
              <a:ext cx="733773" cy="709280"/>
              <a:chOff x="5018867" y="2461648"/>
              <a:chExt cx="561323" cy="528788"/>
            </a:xfrm>
          </p:grpSpPr>
          <p:sp>
            <p:nvSpPr>
              <p:cNvPr id="36"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7"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8"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9"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0"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1"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14" name="Gerade Verbindung 138"/>
            <p:cNvCxnSpPr>
              <a:cxnSpLocks noChangeShapeType="1"/>
              <a:endCxn id="57" idx="1"/>
            </p:cNvCxnSpPr>
            <p:nvPr/>
          </p:nvCxnSpPr>
          <p:spPr bwMode="auto">
            <a:xfrm>
              <a:off x="32018" y="2639856"/>
              <a:ext cx="2897439" cy="1758544"/>
            </a:xfrm>
            <a:prstGeom prst="line">
              <a:avLst/>
            </a:prstGeom>
            <a:noFill/>
            <a:ln w="19050">
              <a:solidFill>
                <a:schemeClr val="accent5">
                  <a:lumMod val="50000"/>
                </a:schemeClr>
              </a:solidFill>
              <a:round/>
              <a:headEnd/>
              <a:tailEnd type="triangle" w="sm" len="sm"/>
            </a:ln>
          </p:spPr>
        </p:cxnSp>
        <p:cxnSp>
          <p:nvCxnSpPr>
            <p:cNvPr id="15" name="Gerade Verbindung 139"/>
            <p:cNvCxnSpPr>
              <a:cxnSpLocks noChangeShapeType="1"/>
              <a:endCxn id="42" idx="1"/>
            </p:cNvCxnSpPr>
            <p:nvPr/>
          </p:nvCxnSpPr>
          <p:spPr bwMode="auto">
            <a:xfrm>
              <a:off x="87400" y="2454749"/>
              <a:ext cx="4391924" cy="1746161"/>
            </a:xfrm>
            <a:prstGeom prst="line">
              <a:avLst/>
            </a:prstGeom>
            <a:noFill/>
            <a:ln w="19050">
              <a:solidFill>
                <a:schemeClr val="accent5">
                  <a:lumMod val="50000"/>
                </a:schemeClr>
              </a:solidFill>
              <a:round/>
              <a:headEnd/>
              <a:tailEnd type="triangle" w="sm" len="sm"/>
            </a:ln>
          </p:spPr>
        </p:cxnSp>
        <p:cxnSp>
          <p:nvCxnSpPr>
            <p:cNvPr id="16" name="Gerade Verbindung 140"/>
            <p:cNvCxnSpPr>
              <a:cxnSpLocks noChangeShapeType="1"/>
              <a:endCxn id="56" idx="0"/>
            </p:cNvCxnSpPr>
            <p:nvPr/>
          </p:nvCxnSpPr>
          <p:spPr bwMode="auto">
            <a:xfrm>
              <a:off x="40325" y="2571659"/>
              <a:ext cx="3226339" cy="1581239"/>
            </a:xfrm>
            <a:prstGeom prst="line">
              <a:avLst/>
            </a:prstGeom>
            <a:noFill/>
            <a:ln w="19050">
              <a:solidFill>
                <a:schemeClr val="accent5">
                  <a:lumMod val="50000"/>
                </a:schemeClr>
              </a:solidFill>
              <a:round/>
              <a:headEnd/>
              <a:tailEnd type="triangle" w="sm" len="sm"/>
            </a:ln>
          </p:spPr>
        </p:cxnSp>
        <p:cxnSp>
          <p:nvCxnSpPr>
            <p:cNvPr id="17" name="Gerade Verbindung 141"/>
            <p:cNvCxnSpPr>
              <a:cxnSpLocks noChangeShapeType="1"/>
              <a:endCxn id="46" idx="2"/>
            </p:cNvCxnSpPr>
            <p:nvPr/>
          </p:nvCxnSpPr>
          <p:spPr bwMode="auto">
            <a:xfrm>
              <a:off x="56939" y="2532688"/>
              <a:ext cx="4378942" cy="2090424"/>
            </a:xfrm>
            <a:prstGeom prst="line">
              <a:avLst/>
            </a:prstGeom>
            <a:noFill/>
            <a:ln w="19050">
              <a:solidFill>
                <a:schemeClr val="accent5">
                  <a:lumMod val="50000"/>
                </a:schemeClr>
              </a:solidFill>
              <a:round/>
              <a:headEnd/>
              <a:tailEnd type="triangle" w="sm" len="sm"/>
            </a:ln>
          </p:spPr>
        </p:cxnSp>
        <p:cxnSp>
          <p:nvCxnSpPr>
            <p:cNvPr id="18" name="Gerade Verbindung 142"/>
            <p:cNvCxnSpPr>
              <a:cxnSpLocks noChangeShapeType="1"/>
              <a:endCxn id="46" idx="1"/>
            </p:cNvCxnSpPr>
            <p:nvPr/>
          </p:nvCxnSpPr>
          <p:spPr bwMode="auto">
            <a:xfrm>
              <a:off x="70785" y="2500213"/>
              <a:ext cx="4496331" cy="1915511"/>
            </a:xfrm>
            <a:prstGeom prst="line">
              <a:avLst/>
            </a:prstGeom>
            <a:noFill/>
            <a:ln w="19050">
              <a:solidFill>
                <a:schemeClr val="accent5">
                  <a:lumMod val="50000"/>
                </a:schemeClr>
              </a:solidFill>
              <a:round/>
              <a:headEnd/>
              <a:tailEnd type="triangle" w="sm" len="sm"/>
            </a:ln>
          </p:spPr>
        </p:cxnSp>
        <p:cxnSp>
          <p:nvCxnSpPr>
            <p:cNvPr id="19" name="Gerade Verbindung 143"/>
            <p:cNvCxnSpPr>
              <a:cxnSpLocks noChangeShapeType="1"/>
              <a:endCxn id="59" idx="0"/>
            </p:cNvCxnSpPr>
            <p:nvPr/>
          </p:nvCxnSpPr>
          <p:spPr bwMode="auto">
            <a:xfrm>
              <a:off x="32018" y="2610629"/>
              <a:ext cx="3204256" cy="1698183"/>
            </a:xfrm>
            <a:prstGeom prst="line">
              <a:avLst/>
            </a:prstGeom>
            <a:noFill/>
            <a:ln w="19050">
              <a:solidFill>
                <a:schemeClr val="accent5">
                  <a:lumMod val="50000"/>
                </a:schemeClr>
              </a:solidFill>
              <a:round/>
              <a:headEnd/>
              <a:tailEnd type="triangle" w="sm" len="sm"/>
            </a:ln>
          </p:spPr>
        </p:cxnSp>
        <p:cxnSp>
          <p:nvCxnSpPr>
            <p:cNvPr id="20" name="Gerade Verbindung 139"/>
            <p:cNvCxnSpPr>
              <a:cxnSpLocks noChangeShapeType="1"/>
            </p:cNvCxnSpPr>
            <p:nvPr/>
          </p:nvCxnSpPr>
          <p:spPr bwMode="auto">
            <a:xfrm>
              <a:off x="82928" y="2410785"/>
              <a:ext cx="4549156" cy="1583984"/>
            </a:xfrm>
            <a:prstGeom prst="line">
              <a:avLst/>
            </a:prstGeom>
            <a:noFill/>
            <a:ln w="19050">
              <a:solidFill>
                <a:schemeClr val="accent5">
                  <a:lumMod val="50000"/>
                </a:schemeClr>
              </a:solidFill>
              <a:round/>
              <a:headEnd/>
              <a:tailEnd type="triangle" w="sm" len="sm"/>
            </a:ln>
          </p:spPr>
        </p:cxnSp>
        <p:cxnSp>
          <p:nvCxnSpPr>
            <p:cNvPr id="21" name="Gerade Verbindung 138"/>
            <p:cNvCxnSpPr>
              <a:cxnSpLocks noChangeShapeType="1"/>
              <a:endCxn id="58" idx="2"/>
            </p:cNvCxnSpPr>
            <p:nvPr/>
          </p:nvCxnSpPr>
          <p:spPr bwMode="auto">
            <a:xfrm>
              <a:off x="0" y="2674783"/>
              <a:ext cx="2875884" cy="1969117"/>
            </a:xfrm>
            <a:prstGeom prst="line">
              <a:avLst/>
            </a:prstGeom>
            <a:noFill/>
            <a:ln w="19050">
              <a:solidFill>
                <a:schemeClr val="accent5">
                  <a:lumMod val="50000"/>
                </a:schemeClr>
              </a:solidFill>
              <a:round/>
              <a:headEnd/>
              <a:tailEnd type="triangle" w="sm" len="sm"/>
            </a:ln>
          </p:spPr>
        </p:cxnSp>
        <p:cxnSp>
          <p:nvCxnSpPr>
            <p:cNvPr id="23" name="Gerade Verbindung 139"/>
            <p:cNvCxnSpPr>
              <a:cxnSpLocks noChangeShapeType="1"/>
              <a:stCxn id="42" idx="0"/>
            </p:cNvCxnSpPr>
            <p:nvPr/>
          </p:nvCxnSpPr>
          <p:spPr bwMode="auto">
            <a:xfrm flipH="1" flipV="1">
              <a:off x="4203380" y="2759087"/>
              <a:ext cx="407178" cy="1234433"/>
            </a:xfrm>
            <a:prstGeom prst="line">
              <a:avLst/>
            </a:prstGeom>
            <a:noFill/>
            <a:ln w="19050">
              <a:solidFill>
                <a:schemeClr val="accent5">
                  <a:lumMod val="50000"/>
                </a:schemeClr>
              </a:solidFill>
              <a:round/>
              <a:headEnd/>
              <a:tailEnd type="triangle" w="sm" len="sm"/>
            </a:ln>
          </p:spPr>
        </p:cxnSp>
        <p:cxnSp>
          <p:nvCxnSpPr>
            <p:cNvPr id="24" name="Gerade Verbindung 139"/>
            <p:cNvCxnSpPr>
              <a:cxnSpLocks noChangeShapeType="1"/>
              <a:stCxn id="42" idx="1"/>
            </p:cNvCxnSpPr>
            <p:nvPr/>
          </p:nvCxnSpPr>
          <p:spPr bwMode="auto">
            <a:xfrm rot="10800000">
              <a:off x="4049543" y="2802231"/>
              <a:ext cx="429782" cy="1398680"/>
            </a:xfrm>
            <a:prstGeom prst="line">
              <a:avLst/>
            </a:prstGeom>
            <a:noFill/>
            <a:ln w="19050">
              <a:solidFill>
                <a:schemeClr val="accent5">
                  <a:lumMod val="50000"/>
                </a:schemeClr>
              </a:solidFill>
              <a:round/>
              <a:headEnd/>
              <a:tailEnd type="triangle" w="sm" len="sm"/>
            </a:ln>
          </p:spPr>
        </p:cxnSp>
        <p:grpSp>
          <p:nvGrpSpPr>
            <p:cNvPr id="25" name="Group 209"/>
            <p:cNvGrpSpPr/>
            <p:nvPr/>
          </p:nvGrpSpPr>
          <p:grpSpPr>
            <a:xfrm>
              <a:off x="3587788" y="1998703"/>
              <a:ext cx="733773" cy="709280"/>
              <a:chOff x="5018867" y="2461648"/>
              <a:chExt cx="561323" cy="528788"/>
            </a:xfrm>
          </p:grpSpPr>
          <p:sp>
            <p:nvSpPr>
              <p:cNvPr id="30"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1"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2"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3"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4"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5"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26" name="Gerade Verbindung 139"/>
            <p:cNvCxnSpPr>
              <a:cxnSpLocks noChangeShapeType="1"/>
              <a:stCxn id="56" idx="0"/>
            </p:cNvCxnSpPr>
            <p:nvPr/>
          </p:nvCxnSpPr>
          <p:spPr bwMode="auto">
            <a:xfrm rot="16200000" flipV="1">
              <a:off x="2033383" y="2919617"/>
              <a:ext cx="1828798" cy="637764"/>
            </a:xfrm>
            <a:prstGeom prst="line">
              <a:avLst/>
            </a:prstGeom>
            <a:noFill/>
            <a:ln w="19050">
              <a:solidFill>
                <a:schemeClr val="accent5">
                  <a:lumMod val="50000"/>
                </a:schemeClr>
              </a:solidFill>
              <a:round/>
              <a:headEnd/>
              <a:tailEnd type="triangle" w="sm" len="sm"/>
            </a:ln>
          </p:spPr>
        </p:cxnSp>
        <p:cxnSp>
          <p:nvCxnSpPr>
            <p:cNvPr id="27" name="Gerade Verbindung 139"/>
            <p:cNvCxnSpPr>
              <a:cxnSpLocks noChangeShapeType="1"/>
              <a:stCxn id="59" idx="0"/>
            </p:cNvCxnSpPr>
            <p:nvPr/>
          </p:nvCxnSpPr>
          <p:spPr bwMode="auto">
            <a:xfrm rot="16200000" flipV="1">
              <a:off x="2062154" y="3134692"/>
              <a:ext cx="1527510" cy="820730"/>
            </a:xfrm>
            <a:prstGeom prst="line">
              <a:avLst/>
            </a:prstGeom>
            <a:noFill/>
            <a:ln w="19050">
              <a:solidFill>
                <a:schemeClr val="accent5">
                  <a:lumMod val="50000"/>
                </a:schemeClr>
              </a:solidFill>
              <a:round/>
              <a:headEnd/>
              <a:tailEnd type="triangle" w="sm" len="sm"/>
            </a:ln>
          </p:spPr>
        </p:cxnSp>
        <p:cxnSp>
          <p:nvCxnSpPr>
            <p:cNvPr id="28" name="Gerade Verbindung 139"/>
            <p:cNvCxnSpPr>
              <a:cxnSpLocks noChangeShapeType="1"/>
              <a:stCxn id="58" idx="2"/>
            </p:cNvCxnSpPr>
            <p:nvPr/>
          </p:nvCxnSpPr>
          <p:spPr bwMode="auto">
            <a:xfrm rot="5400000">
              <a:off x="1931093" y="4084409"/>
              <a:ext cx="385300" cy="1504282"/>
            </a:xfrm>
            <a:prstGeom prst="line">
              <a:avLst/>
            </a:prstGeom>
            <a:noFill/>
            <a:ln w="19050">
              <a:solidFill>
                <a:schemeClr val="accent5">
                  <a:lumMod val="50000"/>
                </a:schemeClr>
              </a:solidFill>
              <a:round/>
              <a:headEnd/>
              <a:tailEnd type="triangle" w="sm" len="sm"/>
            </a:ln>
          </p:spPr>
        </p:cxnSp>
        <p:cxnSp>
          <p:nvCxnSpPr>
            <p:cNvPr id="29" name="Gerade Verbindung 139"/>
            <p:cNvCxnSpPr>
              <a:cxnSpLocks noChangeShapeType="1"/>
              <a:stCxn id="46" idx="1"/>
            </p:cNvCxnSpPr>
            <p:nvPr/>
          </p:nvCxnSpPr>
          <p:spPr bwMode="auto">
            <a:xfrm rot="10800000">
              <a:off x="3429000" y="3208020"/>
              <a:ext cx="1138116" cy="1207704"/>
            </a:xfrm>
            <a:prstGeom prst="line">
              <a:avLst/>
            </a:prstGeom>
            <a:noFill/>
            <a:ln w="19050">
              <a:solidFill>
                <a:schemeClr val="accent5">
                  <a:lumMod val="50000"/>
                </a:schemeClr>
              </a:solidFill>
              <a:round/>
              <a:headEnd/>
              <a:tailEnd type="triangle" w="sm" len="sm"/>
            </a:ln>
          </p:spPr>
        </p:cxnSp>
      </p:grpSp>
    </p:spTree>
    <p:extLst>
      <p:ext uri="{BB962C8B-B14F-4D97-AF65-F5344CB8AC3E}">
        <p14:creationId xmlns:p14="http://schemas.microsoft.com/office/powerpoint/2010/main" val="2115129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 Distribution for Incoherent Workloads</a:t>
            </a:r>
          </a:p>
          <a:p>
            <a:pPr lvl="1"/>
            <a:r>
              <a:rPr lang="en-US" dirty="0" smtClean="0"/>
              <a:t>Standard packet ray tracer</a:t>
            </a:r>
            <a:endParaRPr lang="en-US" dirty="0"/>
          </a:p>
        </p:txBody>
      </p:sp>
      <p:grpSp>
        <p:nvGrpSpPr>
          <p:cNvPr id="5" name="Gruppierung 67"/>
          <p:cNvGrpSpPr>
            <a:grpSpLocks/>
          </p:cNvGrpSpPr>
          <p:nvPr/>
        </p:nvGrpSpPr>
        <p:grpSpPr bwMode="auto">
          <a:xfrm>
            <a:off x="561133" y="2347496"/>
            <a:ext cx="4191419" cy="3413203"/>
            <a:chOff x="1066330" y="2286000"/>
            <a:chExt cx="3201445" cy="2286000"/>
          </a:xfrm>
        </p:grpSpPr>
        <p:sp>
          <p:nvSpPr>
            <p:cNvPr id="84" name="Rechteck 3"/>
            <p:cNvSpPr/>
            <p:nvPr/>
          </p:nvSpPr>
          <p:spPr bwMode="auto">
            <a:xfrm>
              <a:off x="1066330" y="22860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5" name="Rechteck 4"/>
            <p:cNvSpPr>
              <a:spLocks noChangeArrowheads="1"/>
            </p:cNvSpPr>
            <p:nvPr/>
          </p:nvSpPr>
          <p:spPr bwMode="auto">
            <a:xfrm>
              <a:off x="1524000" y="22860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6" name="Rechteck 5"/>
            <p:cNvSpPr/>
            <p:nvPr/>
          </p:nvSpPr>
          <p:spPr bwMode="auto">
            <a:xfrm>
              <a:off x="1980665" y="22860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7" name="Rechteck 6"/>
            <p:cNvSpPr>
              <a:spLocks noChangeArrowheads="1"/>
            </p:cNvSpPr>
            <p:nvPr/>
          </p:nvSpPr>
          <p:spPr bwMode="auto">
            <a:xfrm>
              <a:off x="2438400" y="22860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8" name="Rechteck 7"/>
            <p:cNvSpPr/>
            <p:nvPr/>
          </p:nvSpPr>
          <p:spPr bwMode="auto">
            <a:xfrm>
              <a:off x="1066330" y="27432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9" name="Rechteck 8"/>
            <p:cNvSpPr>
              <a:spLocks noChangeArrowheads="1"/>
            </p:cNvSpPr>
            <p:nvPr/>
          </p:nvSpPr>
          <p:spPr bwMode="auto">
            <a:xfrm>
              <a:off x="1524000" y="27432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0" name="Rechteck 9"/>
            <p:cNvSpPr/>
            <p:nvPr/>
          </p:nvSpPr>
          <p:spPr bwMode="auto">
            <a:xfrm>
              <a:off x="1980665" y="2743200"/>
              <a:ext cx="457168" cy="457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1" name="Rechteck 10"/>
            <p:cNvSpPr>
              <a:spLocks noChangeArrowheads="1"/>
            </p:cNvSpPr>
            <p:nvPr/>
          </p:nvSpPr>
          <p:spPr bwMode="auto">
            <a:xfrm>
              <a:off x="2438400" y="27432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2" name="Rechteck 11"/>
            <p:cNvSpPr/>
            <p:nvPr/>
          </p:nvSpPr>
          <p:spPr bwMode="auto">
            <a:xfrm>
              <a:off x="1066330" y="32004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3" name="Rechteck 12"/>
            <p:cNvSpPr>
              <a:spLocks noChangeArrowheads="1"/>
            </p:cNvSpPr>
            <p:nvPr/>
          </p:nvSpPr>
          <p:spPr bwMode="auto">
            <a:xfrm>
              <a:off x="1524000" y="32004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4" name="Rechteck 13"/>
            <p:cNvSpPr/>
            <p:nvPr/>
          </p:nvSpPr>
          <p:spPr bwMode="auto">
            <a:xfrm>
              <a:off x="1980665" y="32004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5" name="Rechteck 14"/>
            <p:cNvSpPr>
              <a:spLocks noChangeArrowheads="1"/>
            </p:cNvSpPr>
            <p:nvPr/>
          </p:nvSpPr>
          <p:spPr bwMode="auto">
            <a:xfrm>
              <a:off x="2438400" y="3200400"/>
              <a:ext cx="457200" cy="457200"/>
            </a:xfrm>
            <a:prstGeom prst="rect">
              <a:avLst/>
            </a:prstGeom>
            <a:solidFill>
              <a:schemeClr val="accent5">
                <a:lumMod val="60000"/>
                <a:lumOff val="40000"/>
              </a:schemeClr>
            </a:solidFill>
            <a:ln w="9525">
              <a:solidFill>
                <a:schemeClr val="tx1"/>
              </a:solidFill>
              <a:round/>
              <a:headEnd/>
              <a:tailEnd/>
            </a:ln>
          </p:spPr>
          <p:txBody>
            <a:bodyPr wrap="none">
              <a:prstTxWarp prst="textNoShape">
                <a:avLst/>
              </a:prstTxWarp>
            </a:bodyPr>
            <a:lstStyle/>
            <a:p>
              <a:endParaRPr lang="de-DE"/>
            </a:p>
          </p:txBody>
        </p:sp>
        <p:sp>
          <p:nvSpPr>
            <p:cNvPr id="96" name="Rechteck 15"/>
            <p:cNvSpPr/>
            <p:nvPr/>
          </p:nvSpPr>
          <p:spPr bwMode="auto">
            <a:xfrm>
              <a:off x="1066330" y="36576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7" name="Rechteck 16"/>
            <p:cNvSpPr>
              <a:spLocks noChangeArrowheads="1"/>
            </p:cNvSpPr>
            <p:nvPr/>
          </p:nvSpPr>
          <p:spPr bwMode="auto">
            <a:xfrm>
              <a:off x="1524000" y="36576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8" name="Rechteck 17"/>
            <p:cNvSpPr/>
            <p:nvPr/>
          </p:nvSpPr>
          <p:spPr bwMode="auto">
            <a:xfrm>
              <a:off x="1980665" y="36576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9" name="Rechteck 18"/>
            <p:cNvSpPr>
              <a:spLocks noChangeArrowheads="1"/>
            </p:cNvSpPr>
            <p:nvPr/>
          </p:nvSpPr>
          <p:spPr bwMode="auto">
            <a:xfrm>
              <a:off x="2438400" y="36576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0" name="Rechteck 19"/>
            <p:cNvSpPr/>
            <p:nvPr/>
          </p:nvSpPr>
          <p:spPr bwMode="auto">
            <a:xfrm>
              <a:off x="2896273" y="22860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1" name="Rechteck 20"/>
            <p:cNvSpPr>
              <a:spLocks noChangeArrowheads="1"/>
            </p:cNvSpPr>
            <p:nvPr/>
          </p:nvSpPr>
          <p:spPr bwMode="auto">
            <a:xfrm>
              <a:off x="3352800" y="22860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2" name="Rechteck 21"/>
            <p:cNvSpPr/>
            <p:nvPr/>
          </p:nvSpPr>
          <p:spPr bwMode="auto">
            <a:xfrm>
              <a:off x="3810608" y="22860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3" name="Rechteck 23"/>
            <p:cNvSpPr/>
            <p:nvPr/>
          </p:nvSpPr>
          <p:spPr bwMode="auto">
            <a:xfrm>
              <a:off x="2896273" y="2743200"/>
              <a:ext cx="457167" cy="457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4" name="Rechteck 24"/>
            <p:cNvSpPr/>
            <p:nvPr/>
          </p:nvSpPr>
          <p:spPr bwMode="auto">
            <a:xfrm>
              <a:off x="3810608" y="27432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5" name="Rechteck 26"/>
            <p:cNvSpPr/>
            <p:nvPr/>
          </p:nvSpPr>
          <p:spPr bwMode="auto">
            <a:xfrm>
              <a:off x="2896273" y="32004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6" name="Rechteck 27"/>
            <p:cNvSpPr>
              <a:spLocks noChangeArrowheads="1"/>
            </p:cNvSpPr>
            <p:nvPr/>
          </p:nvSpPr>
          <p:spPr bwMode="auto">
            <a:xfrm>
              <a:off x="3352800" y="32004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7" name="Rechteck 28"/>
            <p:cNvSpPr/>
            <p:nvPr/>
          </p:nvSpPr>
          <p:spPr bwMode="auto">
            <a:xfrm>
              <a:off x="3810608" y="32004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8" name="Rechteck 30"/>
            <p:cNvSpPr/>
            <p:nvPr/>
          </p:nvSpPr>
          <p:spPr bwMode="auto">
            <a:xfrm>
              <a:off x="2896273" y="36576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9" name="Rechteck 31"/>
            <p:cNvSpPr>
              <a:spLocks noChangeArrowheads="1"/>
            </p:cNvSpPr>
            <p:nvPr/>
          </p:nvSpPr>
          <p:spPr bwMode="auto">
            <a:xfrm>
              <a:off x="3352800" y="36576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0" name="Rechteck 32"/>
            <p:cNvSpPr/>
            <p:nvPr/>
          </p:nvSpPr>
          <p:spPr bwMode="auto">
            <a:xfrm>
              <a:off x="3810608" y="36576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1" name="Rechteck 34"/>
            <p:cNvSpPr>
              <a:spLocks noChangeArrowheads="1"/>
            </p:cNvSpPr>
            <p:nvPr/>
          </p:nvSpPr>
          <p:spPr bwMode="auto">
            <a:xfrm>
              <a:off x="3352800" y="27432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2" name="Rechteck 35"/>
            <p:cNvSpPr/>
            <p:nvPr/>
          </p:nvSpPr>
          <p:spPr bwMode="auto">
            <a:xfrm>
              <a:off x="1066330" y="41148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3" name="Rechteck 36"/>
            <p:cNvSpPr>
              <a:spLocks noChangeArrowheads="1"/>
            </p:cNvSpPr>
            <p:nvPr/>
          </p:nvSpPr>
          <p:spPr bwMode="auto">
            <a:xfrm>
              <a:off x="1524000" y="4114800"/>
              <a:ext cx="457200" cy="457200"/>
            </a:xfrm>
            <a:prstGeom prst="rect">
              <a:avLst/>
            </a:prstGeom>
            <a:solidFill>
              <a:schemeClr val="accent5">
                <a:lumMod val="60000"/>
                <a:lumOff val="40000"/>
              </a:schemeClr>
            </a:solidFill>
            <a:ln w="9525">
              <a:solidFill>
                <a:schemeClr val="tx1"/>
              </a:solidFill>
              <a:round/>
              <a:headEnd/>
              <a:tailEnd/>
            </a:ln>
          </p:spPr>
          <p:txBody>
            <a:bodyPr wrap="none">
              <a:prstTxWarp prst="textNoShape">
                <a:avLst/>
              </a:prstTxWarp>
            </a:bodyPr>
            <a:lstStyle/>
            <a:p>
              <a:endParaRPr lang="de-DE"/>
            </a:p>
          </p:txBody>
        </p:sp>
        <p:sp>
          <p:nvSpPr>
            <p:cNvPr id="114" name="Rechteck 37"/>
            <p:cNvSpPr/>
            <p:nvPr/>
          </p:nvSpPr>
          <p:spPr bwMode="auto">
            <a:xfrm>
              <a:off x="1980665" y="41148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5" name="Rechteck 38"/>
            <p:cNvSpPr>
              <a:spLocks noChangeArrowheads="1"/>
            </p:cNvSpPr>
            <p:nvPr/>
          </p:nvSpPr>
          <p:spPr bwMode="auto">
            <a:xfrm>
              <a:off x="2438400" y="41148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6" name="Rechteck 51"/>
            <p:cNvSpPr/>
            <p:nvPr/>
          </p:nvSpPr>
          <p:spPr bwMode="auto">
            <a:xfrm>
              <a:off x="2896273"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7" name="Rechteck 52"/>
            <p:cNvSpPr>
              <a:spLocks noChangeArrowheads="1"/>
            </p:cNvSpPr>
            <p:nvPr/>
          </p:nvSpPr>
          <p:spPr bwMode="auto">
            <a:xfrm>
              <a:off x="3352800" y="41148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8" name="Rechteck 53"/>
            <p:cNvSpPr/>
            <p:nvPr/>
          </p:nvSpPr>
          <p:spPr bwMode="auto">
            <a:xfrm>
              <a:off x="3810608"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grpSp>
      <p:grpSp>
        <p:nvGrpSpPr>
          <p:cNvPr id="6" name="Group 209"/>
          <p:cNvGrpSpPr/>
          <p:nvPr/>
        </p:nvGrpSpPr>
        <p:grpSpPr>
          <a:xfrm>
            <a:off x="4169166" y="3047456"/>
            <a:ext cx="550753" cy="517688"/>
            <a:chOff x="5018867" y="2461648"/>
            <a:chExt cx="561323" cy="528788"/>
          </a:xfrm>
        </p:grpSpPr>
        <p:sp>
          <p:nvSpPr>
            <p:cNvPr id="78"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9"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0"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1"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2"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3"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7" name="Group 210"/>
          <p:cNvGrpSpPr/>
          <p:nvPr/>
        </p:nvGrpSpPr>
        <p:grpSpPr>
          <a:xfrm>
            <a:off x="2387475" y="2438009"/>
            <a:ext cx="550753" cy="517688"/>
            <a:chOff x="5018867" y="2461648"/>
            <a:chExt cx="561323" cy="528788"/>
          </a:xfrm>
        </p:grpSpPr>
        <p:sp>
          <p:nvSpPr>
            <p:cNvPr id="72"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3"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4"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5"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6"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7"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8" name="Group 217"/>
          <p:cNvGrpSpPr/>
          <p:nvPr/>
        </p:nvGrpSpPr>
        <p:grpSpPr>
          <a:xfrm>
            <a:off x="590577" y="5105923"/>
            <a:ext cx="550753" cy="517688"/>
            <a:chOff x="5018867" y="2461648"/>
            <a:chExt cx="561323" cy="528788"/>
          </a:xfrm>
        </p:grpSpPr>
        <p:sp>
          <p:nvSpPr>
            <p:cNvPr id="66"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7"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8"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9"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0"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1"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9" name="Group 224"/>
          <p:cNvGrpSpPr/>
          <p:nvPr/>
        </p:nvGrpSpPr>
        <p:grpSpPr>
          <a:xfrm>
            <a:off x="4161561" y="5133741"/>
            <a:ext cx="550753" cy="517688"/>
            <a:chOff x="5018867" y="2461648"/>
            <a:chExt cx="561323" cy="528788"/>
          </a:xfrm>
        </p:grpSpPr>
        <p:sp>
          <p:nvSpPr>
            <p:cNvPr id="60"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1"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2"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3"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4"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5"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0" name="Group 231"/>
          <p:cNvGrpSpPr/>
          <p:nvPr/>
        </p:nvGrpSpPr>
        <p:grpSpPr>
          <a:xfrm>
            <a:off x="2397613" y="4481303"/>
            <a:ext cx="550753" cy="517688"/>
            <a:chOff x="5018867" y="2461648"/>
            <a:chExt cx="561323" cy="528788"/>
          </a:xfrm>
        </p:grpSpPr>
        <p:sp>
          <p:nvSpPr>
            <p:cNvPr id="54"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5"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6"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7"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8"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9"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2" name="Group 238"/>
          <p:cNvGrpSpPr/>
          <p:nvPr/>
        </p:nvGrpSpPr>
        <p:grpSpPr>
          <a:xfrm>
            <a:off x="3568510" y="4466130"/>
            <a:ext cx="550753" cy="517688"/>
            <a:chOff x="5018867" y="2461648"/>
            <a:chExt cx="561323" cy="528788"/>
          </a:xfrm>
        </p:grpSpPr>
        <p:sp>
          <p:nvSpPr>
            <p:cNvPr id="42"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3"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4"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5"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6"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7"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3" name="Group 245"/>
          <p:cNvGrpSpPr/>
          <p:nvPr/>
        </p:nvGrpSpPr>
        <p:grpSpPr>
          <a:xfrm>
            <a:off x="3596389" y="5131212"/>
            <a:ext cx="550753" cy="517688"/>
            <a:chOff x="5018867" y="2461648"/>
            <a:chExt cx="561323" cy="528788"/>
          </a:xfrm>
        </p:grpSpPr>
        <p:sp>
          <p:nvSpPr>
            <p:cNvPr id="36"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7"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8"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9"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0"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1"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14" name="Gerade Verbindung 138"/>
          <p:cNvCxnSpPr>
            <a:cxnSpLocks noChangeShapeType="1"/>
            <a:endCxn id="57" idx="1"/>
          </p:cNvCxnSpPr>
          <p:nvPr/>
        </p:nvCxnSpPr>
        <p:spPr bwMode="auto">
          <a:xfrm>
            <a:off x="328968" y="3478120"/>
            <a:ext cx="2174750" cy="1283523"/>
          </a:xfrm>
          <a:prstGeom prst="line">
            <a:avLst/>
          </a:prstGeom>
          <a:noFill/>
          <a:ln w="19050">
            <a:solidFill>
              <a:schemeClr val="accent5">
                <a:lumMod val="50000"/>
              </a:schemeClr>
            </a:solidFill>
            <a:round/>
            <a:headEnd/>
            <a:tailEnd type="triangle" w="sm" len="sm"/>
          </a:ln>
        </p:spPr>
      </p:cxnSp>
      <p:cxnSp>
        <p:nvCxnSpPr>
          <p:cNvPr id="15" name="Gerade Verbindung 139"/>
          <p:cNvCxnSpPr>
            <a:cxnSpLocks noChangeShapeType="1"/>
            <a:endCxn id="42" idx="1"/>
          </p:cNvCxnSpPr>
          <p:nvPr/>
        </p:nvCxnSpPr>
        <p:spPr bwMode="auto">
          <a:xfrm>
            <a:off x="370536" y="3343014"/>
            <a:ext cx="3296475" cy="1274485"/>
          </a:xfrm>
          <a:prstGeom prst="line">
            <a:avLst/>
          </a:prstGeom>
          <a:noFill/>
          <a:ln w="19050">
            <a:solidFill>
              <a:schemeClr val="accent5">
                <a:lumMod val="50000"/>
              </a:schemeClr>
            </a:solidFill>
            <a:round/>
            <a:headEnd/>
            <a:tailEnd type="triangle" w="sm" len="sm"/>
          </a:ln>
        </p:spPr>
      </p:cxnSp>
      <p:cxnSp>
        <p:nvCxnSpPr>
          <p:cNvPr id="16" name="Gerade Verbindung 140"/>
          <p:cNvCxnSpPr>
            <a:cxnSpLocks noChangeShapeType="1"/>
            <a:endCxn id="56" idx="0"/>
          </p:cNvCxnSpPr>
          <p:nvPr/>
        </p:nvCxnSpPr>
        <p:spPr bwMode="auto">
          <a:xfrm>
            <a:off x="335203" y="3428344"/>
            <a:ext cx="2421615" cy="1154112"/>
          </a:xfrm>
          <a:prstGeom prst="line">
            <a:avLst/>
          </a:prstGeom>
          <a:noFill/>
          <a:ln w="19050">
            <a:solidFill>
              <a:schemeClr val="accent5">
                <a:lumMod val="50000"/>
              </a:schemeClr>
            </a:solidFill>
            <a:round/>
            <a:headEnd/>
            <a:tailEnd type="triangle" w="sm" len="sm"/>
          </a:ln>
        </p:spPr>
      </p:cxnSp>
      <p:cxnSp>
        <p:nvCxnSpPr>
          <p:cNvPr id="17" name="Gerade Verbindung 141"/>
          <p:cNvCxnSpPr>
            <a:cxnSpLocks noChangeShapeType="1"/>
            <a:endCxn id="46" idx="2"/>
          </p:cNvCxnSpPr>
          <p:nvPr/>
        </p:nvCxnSpPr>
        <p:spPr bwMode="auto">
          <a:xfrm>
            <a:off x="347673" y="3399900"/>
            <a:ext cx="3286731" cy="1525755"/>
          </a:xfrm>
          <a:prstGeom prst="line">
            <a:avLst/>
          </a:prstGeom>
          <a:noFill/>
          <a:ln w="19050">
            <a:solidFill>
              <a:schemeClr val="accent5">
                <a:lumMod val="50000"/>
              </a:schemeClr>
            </a:solidFill>
            <a:round/>
            <a:headEnd/>
            <a:tailEnd type="triangle" w="sm" len="sm"/>
          </a:ln>
        </p:spPr>
      </p:cxnSp>
      <p:cxnSp>
        <p:nvCxnSpPr>
          <p:cNvPr id="18" name="Gerade Verbindung 142"/>
          <p:cNvCxnSpPr>
            <a:cxnSpLocks noChangeShapeType="1"/>
            <a:endCxn id="46" idx="1"/>
          </p:cNvCxnSpPr>
          <p:nvPr/>
        </p:nvCxnSpPr>
        <p:spPr bwMode="auto">
          <a:xfrm>
            <a:off x="358066" y="3376197"/>
            <a:ext cx="3374841" cy="1398090"/>
          </a:xfrm>
          <a:prstGeom prst="line">
            <a:avLst/>
          </a:prstGeom>
          <a:noFill/>
          <a:ln w="19050">
            <a:solidFill>
              <a:schemeClr val="accent5">
                <a:lumMod val="50000"/>
              </a:schemeClr>
            </a:solidFill>
            <a:round/>
            <a:headEnd/>
            <a:tailEnd type="triangle" w="sm" len="sm"/>
          </a:ln>
        </p:spPr>
      </p:cxnSp>
      <p:cxnSp>
        <p:nvCxnSpPr>
          <p:cNvPr id="19" name="Gerade Verbindung 143"/>
          <p:cNvCxnSpPr>
            <a:cxnSpLocks noChangeShapeType="1"/>
            <a:endCxn id="59" idx="0"/>
          </p:cNvCxnSpPr>
          <p:nvPr/>
        </p:nvCxnSpPr>
        <p:spPr bwMode="auto">
          <a:xfrm>
            <a:off x="328968" y="3456787"/>
            <a:ext cx="2405040" cy="1239467"/>
          </a:xfrm>
          <a:prstGeom prst="line">
            <a:avLst/>
          </a:prstGeom>
          <a:noFill/>
          <a:ln w="19050">
            <a:solidFill>
              <a:schemeClr val="accent5">
                <a:lumMod val="50000"/>
              </a:schemeClr>
            </a:solidFill>
            <a:round/>
            <a:headEnd/>
            <a:tailEnd type="triangle" w="sm" len="sm"/>
          </a:ln>
        </p:spPr>
      </p:cxnSp>
      <p:cxnSp>
        <p:nvCxnSpPr>
          <p:cNvPr id="20" name="Gerade Verbindung 139"/>
          <p:cNvCxnSpPr>
            <a:cxnSpLocks noChangeShapeType="1"/>
          </p:cNvCxnSpPr>
          <p:nvPr/>
        </p:nvCxnSpPr>
        <p:spPr bwMode="auto">
          <a:xfrm>
            <a:off x="367180" y="3310926"/>
            <a:ext cx="3414490" cy="1156116"/>
          </a:xfrm>
          <a:prstGeom prst="line">
            <a:avLst/>
          </a:prstGeom>
          <a:noFill/>
          <a:ln w="19050">
            <a:solidFill>
              <a:schemeClr val="accent5">
                <a:lumMod val="50000"/>
              </a:schemeClr>
            </a:solidFill>
            <a:round/>
            <a:headEnd/>
            <a:tailEnd type="triangle" w="sm" len="sm"/>
          </a:ln>
        </p:spPr>
      </p:cxnSp>
      <p:cxnSp>
        <p:nvCxnSpPr>
          <p:cNvPr id="21" name="Gerade Verbindung 138"/>
          <p:cNvCxnSpPr>
            <a:cxnSpLocks noChangeShapeType="1"/>
            <a:endCxn id="58" idx="2"/>
          </p:cNvCxnSpPr>
          <p:nvPr/>
        </p:nvCxnSpPr>
        <p:spPr bwMode="auto">
          <a:xfrm>
            <a:off x="304936" y="3503612"/>
            <a:ext cx="2158571" cy="1437216"/>
          </a:xfrm>
          <a:prstGeom prst="line">
            <a:avLst/>
          </a:prstGeom>
          <a:noFill/>
          <a:ln w="19050">
            <a:solidFill>
              <a:schemeClr val="accent5">
                <a:lumMod val="50000"/>
              </a:schemeClr>
            </a:solidFill>
            <a:round/>
            <a:headEnd/>
            <a:tailEnd type="triangle" w="sm" len="sm"/>
          </a:ln>
        </p:spPr>
      </p:cxnSp>
      <p:cxnSp>
        <p:nvCxnSpPr>
          <p:cNvPr id="23" name="Gerade Verbindung 139"/>
          <p:cNvCxnSpPr>
            <a:cxnSpLocks noChangeShapeType="1"/>
            <a:stCxn id="42" idx="0"/>
          </p:cNvCxnSpPr>
          <p:nvPr/>
        </p:nvCxnSpPr>
        <p:spPr bwMode="auto">
          <a:xfrm flipH="1" flipV="1">
            <a:off x="3459895" y="3565144"/>
            <a:ext cx="305618" cy="900986"/>
          </a:xfrm>
          <a:prstGeom prst="line">
            <a:avLst/>
          </a:prstGeom>
          <a:noFill/>
          <a:ln w="19050">
            <a:solidFill>
              <a:schemeClr val="accent5">
                <a:lumMod val="50000"/>
              </a:schemeClr>
            </a:solidFill>
            <a:round/>
            <a:headEnd/>
            <a:tailEnd type="triangle" w="sm" len="sm"/>
          </a:ln>
        </p:spPr>
      </p:cxnSp>
      <p:cxnSp>
        <p:nvCxnSpPr>
          <p:cNvPr id="24" name="Gerade Verbindung 139"/>
          <p:cNvCxnSpPr>
            <a:cxnSpLocks noChangeShapeType="1"/>
            <a:stCxn id="42" idx="1"/>
          </p:cNvCxnSpPr>
          <p:nvPr/>
        </p:nvCxnSpPr>
        <p:spPr bwMode="auto">
          <a:xfrm rot="10800000">
            <a:off x="3344428" y="3596634"/>
            <a:ext cx="322584" cy="1020866"/>
          </a:xfrm>
          <a:prstGeom prst="line">
            <a:avLst/>
          </a:prstGeom>
          <a:noFill/>
          <a:ln w="19050">
            <a:solidFill>
              <a:schemeClr val="accent5">
                <a:lumMod val="50000"/>
              </a:schemeClr>
            </a:solidFill>
            <a:round/>
            <a:headEnd/>
            <a:tailEnd type="triangle" w="sm" len="sm"/>
          </a:ln>
        </p:spPr>
      </p:cxnSp>
      <p:grpSp>
        <p:nvGrpSpPr>
          <p:cNvPr id="25" name="Group 209"/>
          <p:cNvGrpSpPr/>
          <p:nvPr/>
        </p:nvGrpSpPr>
        <p:grpSpPr>
          <a:xfrm>
            <a:off x="2997846" y="3010156"/>
            <a:ext cx="550753" cy="517688"/>
            <a:chOff x="5018867" y="2461648"/>
            <a:chExt cx="561323" cy="528788"/>
          </a:xfrm>
        </p:grpSpPr>
        <p:sp>
          <p:nvSpPr>
            <p:cNvPr id="30"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1"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2"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3"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4"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5"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26" name="Gerade Verbindung 139"/>
          <p:cNvCxnSpPr>
            <a:cxnSpLocks noChangeShapeType="1"/>
            <a:stCxn id="56" idx="0"/>
          </p:cNvCxnSpPr>
          <p:nvPr/>
        </p:nvCxnSpPr>
        <p:spPr bwMode="auto">
          <a:xfrm rot="16200000" flipV="1">
            <a:off x="1850072" y="3675711"/>
            <a:ext cx="1334800" cy="478691"/>
          </a:xfrm>
          <a:prstGeom prst="line">
            <a:avLst/>
          </a:prstGeom>
          <a:noFill/>
          <a:ln w="19050">
            <a:solidFill>
              <a:schemeClr val="accent5">
                <a:lumMod val="50000"/>
              </a:schemeClr>
            </a:solidFill>
            <a:round/>
            <a:headEnd/>
            <a:tailEnd type="triangle" w="sm" len="sm"/>
          </a:ln>
        </p:spPr>
      </p:cxnSp>
      <p:cxnSp>
        <p:nvCxnSpPr>
          <p:cNvPr id="27" name="Gerade Verbindung 139"/>
          <p:cNvCxnSpPr>
            <a:cxnSpLocks noChangeShapeType="1"/>
            <a:stCxn id="59" idx="0"/>
          </p:cNvCxnSpPr>
          <p:nvPr/>
        </p:nvCxnSpPr>
        <p:spPr bwMode="auto">
          <a:xfrm rot="16200000" flipV="1">
            <a:off x="1868549" y="3830796"/>
            <a:ext cx="1114896" cy="616021"/>
          </a:xfrm>
          <a:prstGeom prst="line">
            <a:avLst/>
          </a:prstGeom>
          <a:noFill/>
          <a:ln w="19050">
            <a:solidFill>
              <a:schemeClr val="accent5">
                <a:lumMod val="50000"/>
              </a:schemeClr>
            </a:solidFill>
            <a:round/>
            <a:headEnd/>
            <a:tailEnd type="triangle" w="sm" len="sm"/>
          </a:ln>
        </p:spPr>
      </p:cxnSp>
      <p:cxnSp>
        <p:nvCxnSpPr>
          <p:cNvPr id="28" name="Gerade Verbindung 139"/>
          <p:cNvCxnSpPr>
            <a:cxnSpLocks noChangeShapeType="1"/>
            <a:stCxn id="58" idx="2"/>
          </p:cNvCxnSpPr>
          <p:nvPr/>
        </p:nvCxnSpPr>
        <p:spPr bwMode="auto">
          <a:xfrm rot="5400000">
            <a:off x="1758357" y="4516899"/>
            <a:ext cx="281222" cy="1129079"/>
          </a:xfrm>
          <a:prstGeom prst="line">
            <a:avLst/>
          </a:prstGeom>
          <a:noFill/>
          <a:ln w="19050">
            <a:solidFill>
              <a:schemeClr val="accent5">
                <a:lumMod val="50000"/>
              </a:schemeClr>
            </a:solidFill>
            <a:round/>
            <a:headEnd/>
            <a:tailEnd type="triangle" w="sm" len="sm"/>
          </a:ln>
        </p:spPr>
      </p:cxnSp>
      <p:cxnSp>
        <p:nvCxnSpPr>
          <p:cNvPr id="29" name="Gerade Verbindung 139"/>
          <p:cNvCxnSpPr>
            <a:cxnSpLocks noChangeShapeType="1"/>
            <a:stCxn id="46" idx="1"/>
          </p:cNvCxnSpPr>
          <p:nvPr/>
        </p:nvCxnSpPr>
        <p:spPr bwMode="auto">
          <a:xfrm rot="10800000">
            <a:off x="2878663" y="3892810"/>
            <a:ext cx="854243" cy="881477"/>
          </a:xfrm>
          <a:prstGeom prst="line">
            <a:avLst/>
          </a:prstGeom>
          <a:noFill/>
          <a:ln w="19050">
            <a:solidFill>
              <a:schemeClr val="accent5">
                <a:lumMod val="50000"/>
              </a:schemeClr>
            </a:solidFill>
            <a:round/>
            <a:headEnd/>
            <a:tailEnd type="triangle" w="sm" len="sm"/>
          </a:ln>
        </p:spPr>
      </p:cxnSp>
      <p:grpSp>
        <p:nvGrpSpPr>
          <p:cNvPr id="22" name="Group 21"/>
          <p:cNvGrpSpPr/>
          <p:nvPr/>
        </p:nvGrpSpPr>
        <p:grpSpPr>
          <a:xfrm>
            <a:off x="5200530" y="2347496"/>
            <a:ext cx="3060700" cy="292100"/>
            <a:chOff x="5166783" y="5560655"/>
            <a:chExt cx="3060700" cy="292100"/>
          </a:xfrm>
        </p:grpSpPr>
        <p:sp>
          <p:nvSpPr>
            <p:cNvPr id="128" name="Rechteck 145"/>
            <p:cNvSpPr/>
            <p:nvPr/>
          </p:nvSpPr>
          <p:spPr bwMode="auto">
            <a:xfrm>
              <a:off x="5166783"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rPr>
                <a:t>R1</a:t>
              </a:r>
            </a:p>
          </p:txBody>
        </p:sp>
        <p:sp>
          <p:nvSpPr>
            <p:cNvPr id="129" name="Rechteck 146"/>
            <p:cNvSpPr/>
            <p:nvPr/>
          </p:nvSpPr>
          <p:spPr bwMode="auto">
            <a:xfrm>
              <a:off x="5557482"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rPr>
                <a:t>R2</a:t>
              </a:r>
            </a:p>
          </p:txBody>
        </p:sp>
        <p:sp>
          <p:nvSpPr>
            <p:cNvPr id="130" name="Rechteck 147"/>
            <p:cNvSpPr/>
            <p:nvPr/>
          </p:nvSpPr>
          <p:spPr bwMode="auto">
            <a:xfrm>
              <a:off x="5948181"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rPr>
                <a:t>R3</a:t>
              </a:r>
            </a:p>
          </p:txBody>
        </p:sp>
        <p:sp>
          <p:nvSpPr>
            <p:cNvPr id="131" name="Rechteck 148"/>
            <p:cNvSpPr/>
            <p:nvPr/>
          </p:nvSpPr>
          <p:spPr bwMode="auto">
            <a:xfrm>
              <a:off x="6338880"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rPr>
                <a:t>R4</a:t>
              </a:r>
            </a:p>
          </p:txBody>
        </p:sp>
        <p:sp>
          <p:nvSpPr>
            <p:cNvPr id="132" name="Rechteck 149"/>
            <p:cNvSpPr/>
            <p:nvPr/>
          </p:nvSpPr>
          <p:spPr bwMode="auto">
            <a:xfrm>
              <a:off x="6729579"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sz="1400" dirty="0" smtClean="0">
                  <a:solidFill>
                    <a:schemeClr val="bg1"/>
                  </a:solidFill>
                  <a:latin typeface="+mn-lt"/>
                  <a:ea typeface="Arial Unicode MS" pitchFamily="34" charset="-128"/>
                  <a:cs typeface="Arial Unicode MS" pitchFamily="34" charset="-128"/>
                </a:rPr>
                <a:t>R</a:t>
              </a:r>
              <a:r>
                <a:rPr lang="de-DE" sz="1400" dirty="0">
                  <a:solidFill>
                    <a:schemeClr val="bg1"/>
                  </a:solidFill>
                  <a:latin typeface="+mn-lt"/>
                  <a:ea typeface="Arial Unicode MS" pitchFamily="34" charset="-128"/>
                  <a:cs typeface="Arial Unicode MS" pitchFamily="34" charset="-128"/>
                </a:rPr>
                <a:t>5</a:t>
              </a:r>
              <a:endPar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endParaRPr>
            </a:p>
          </p:txBody>
        </p:sp>
        <p:sp>
          <p:nvSpPr>
            <p:cNvPr id="133" name="Rechteck 150"/>
            <p:cNvSpPr/>
            <p:nvPr/>
          </p:nvSpPr>
          <p:spPr bwMode="auto">
            <a:xfrm>
              <a:off x="7120278"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sz="1400" dirty="0" smtClean="0">
                  <a:solidFill>
                    <a:schemeClr val="bg1"/>
                  </a:solidFill>
                  <a:latin typeface="+mn-lt"/>
                  <a:ea typeface="Arial Unicode MS" pitchFamily="34" charset="-128"/>
                  <a:cs typeface="Arial Unicode MS" pitchFamily="34" charset="-128"/>
                </a:rPr>
                <a:t>R6</a:t>
              </a:r>
              <a:endPar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endParaRPr>
            </a:p>
          </p:txBody>
        </p:sp>
        <p:sp>
          <p:nvSpPr>
            <p:cNvPr id="134" name="Rechteck 151"/>
            <p:cNvSpPr/>
            <p:nvPr/>
          </p:nvSpPr>
          <p:spPr bwMode="auto">
            <a:xfrm>
              <a:off x="7510977"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sz="1400" dirty="0" smtClean="0">
                  <a:solidFill>
                    <a:schemeClr val="bg1"/>
                  </a:solidFill>
                  <a:latin typeface="+mn-lt"/>
                  <a:ea typeface="Arial Unicode MS" pitchFamily="34" charset="-128"/>
                  <a:cs typeface="Arial Unicode MS" pitchFamily="34" charset="-128"/>
                </a:rPr>
                <a:t>R7</a:t>
              </a:r>
              <a:endPar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endParaRPr>
            </a:p>
          </p:txBody>
        </p:sp>
        <p:sp>
          <p:nvSpPr>
            <p:cNvPr id="135" name="Rechteck 152"/>
            <p:cNvSpPr/>
            <p:nvPr/>
          </p:nvSpPr>
          <p:spPr bwMode="auto">
            <a:xfrm>
              <a:off x="7901679"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sz="1400" dirty="0" smtClean="0">
                  <a:solidFill>
                    <a:schemeClr val="bg1"/>
                  </a:solidFill>
                  <a:latin typeface="+mn-lt"/>
                  <a:ea typeface="Arial Unicode MS" pitchFamily="34" charset="-128"/>
                  <a:cs typeface="Arial Unicode MS" pitchFamily="34" charset="-128"/>
                </a:rPr>
                <a:t>R8</a:t>
              </a:r>
              <a:endPar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endParaRPr>
            </a:p>
          </p:txBody>
        </p:sp>
      </p:grpSp>
      <p:sp>
        <p:nvSpPr>
          <p:cNvPr id="136" name="Textfeld 197"/>
          <p:cNvSpPr txBox="1"/>
          <p:nvPr/>
        </p:nvSpPr>
        <p:spPr>
          <a:xfrm rot="5400000">
            <a:off x="7451962" y="3956721"/>
            <a:ext cx="2365648" cy="369332"/>
          </a:xfrm>
          <a:prstGeom prst="rect">
            <a:avLst/>
          </a:prstGeom>
          <a:noFill/>
          <a:ln>
            <a:noFill/>
          </a:ln>
        </p:spPr>
        <p:txBody>
          <a:bodyPr wrap="none" rtlCol="0">
            <a:spAutoFit/>
          </a:bodyPr>
          <a:lstStyle/>
          <a:p>
            <a:r>
              <a:rPr lang="de-DE" sz="1800" dirty="0" err="1" smtClean="0">
                <a:latin typeface="+mj-lt"/>
              </a:rPr>
              <a:t>intersection</a:t>
            </a:r>
            <a:r>
              <a:rPr lang="de-DE" sz="1800" dirty="0" smtClean="0">
                <a:latin typeface="+mj-lt"/>
              </a:rPr>
              <a:t> </a:t>
            </a:r>
            <a:r>
              <a:rPr lang="de-DE" sz="1800" dirty="0" err="1" smtClean="0">
                <a:latin typeface="+mj-lt"/>
              </a:rPr>
              <a:t>candidates</a:t>
            </a:r>
            <a:endParaRPr lang="de-DE" sz="1800" dirty="0">
              <a:latin typeface="+mj-lt"/>
            </a:endParaRPr>
          </a:p>
        </p:txBody>
      </p:sp>
      <p:grpSp>
        <p:nvGrpSpPr>
          <p:cNvPr id="145" name="Group 144"/>
          <p:cNvGrpSpPr/>
          <p:nvPr/>
        </p:nvGrpSpPr>
        <p:grpSpPr>
          <a:xfrm>
            <a:off x="5169153" y="2841899"/>
            <a:ext cx="388554" cy="2315531"/>
            <a:chOff x="5169153" y="2841899"/>
            <a:chExt cx="388554" cy="2315531"/>
          </a:xfrm>
        </p:grpSpPr>
        <p:sp>
          <p:nvSpPr>
            <p:cNvPr id="139" name="Gleichschenkliges Dreieck 129"/>
            <p:cNvSpPr>
              <a:spLocks noChangeArrowheads="1"/>
            </p:cNvSpPr>
            <p:nvPr/>
          </p:nvSpPr>
          <p:spPr bwMode="auto">
            <a:xfrm>
              <a:off x="5169156" y="2841899"/>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0" name="Gleichschenkliges Dreieck 129"/>
            <p:cNvSpPr>
              <a:spLocks noChangeArrowheads="1"/>
            </p:cNvSpPr>
            <p:nvPr/>
          </p:nvSpPr>
          <p:spPr bwMode="auto">
            <a:xfrm>
              <a:off x="5169155" y="3248531"/>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1" name="Gleichschenkliges Dreieck 129"/>
            <p:cNvSpPr>
              <a:spLocks noChangeArrowheads="1"/>
            </p:cNvSpPr>
            <p:nvPr/>
          </p:nvSpPr>
          <p:spPr bwMode="auto">
            <a:xfrm>
              <a:off x="5169156" y="365689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2" name="Gleichschenkliges Dreieck 129"/>
            <p:cNvSpPr>
              <a:spLocks noChangeArrowheads="1"/>
            </p:cNvSpPr>
            <p:nvPr/>
          </p:nvSpPr>
          <p:spPr bwMode="auto">
            <a:xfrm>
              <a:off x="5169156" y="406577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3" name="Gleichschenkliges Dreieck 129"/>
            <p:cNvSpPr>
              <a:spLocks noChangeArrowheads="1"/>
            </p:cNvSpPr>
            <p:nvPr/>
          </p:nvSpPr>
          <p:spPr bwMode="auto">
            <a:xfrm>
              <a:off x="5169154" y="445890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4" name="Gleichschenkliges Dreieck 129"/>
            <p:cNvSpPr>
              <a:spLocks noChangeArrowheads="1"/>
            </p:cNvSpPr>
            <p:nvPr/>
          </p:nvSpPr>
          <p:spPr bwMode="auto">
            <a:xfrm>
              <a:off x="5169153" y="4854693"/>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46" name="Group 145"/>
          <p:cNvGrpSpPr/>
          <p:nvPr/>
        </p:nvGrpSpPr>
        <p:grpSpPr>
          <a:xfrm>
            <a:off x="5591229" y="2842163"/>
            <a:ext cx="397847" cy="2314633"/>
            <a:chOff x="5159860" y="2841899"/>
            <a:chExt cx="397847" cy="2314633"/>
          </a:xfrm>
        </p:grpSpPr>
        <p:sp>
          <p:nvSpPr>
            <p:cNvPr id="147" name="Gleichschenkliges Dreieck 129"/>
            <p:cNvSpPr>
              <a:spLocks noChangeArrowheads="1"/>
            </p:cNvSpPr>
            <p:nvPr/>
          </p:nvSpPr>
          <p:spPr bwMode="auto">
            <a:xfrm>
              <a:off x="5169156" y="2841899"/>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8" name="Gleichschenkliges Dreieck 129"/>
            <p:cNvSpPr>
              <a:spLocks noChangeArrowheads="1"/>
            </p:cNvSpPr>
            <p:nvPr/>
          </p:nvSpPr>
          <p:spPr bwMode="auto">
            <a:xfrm>
              <a:off x="5169155" y="3248531"/>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9" name="Gleichschenkliges Dreieck 129"/>
            <p:cNvSpPr>
              <a:spLocks noChangeArrowheads="1"/>
            </p:cNvSpPr>
            <p:nvPr/>
          </p:nvSpPr>
          <p:spPr bwMode="auto">
            <a:xfrm>
              <a:off x="5169156" y="365689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0" name="Gleichschenkliges Dreieck 129"/>
            <p:cNvSpPr>
              <a:spLocks noChangeArrowheads="1"/>
            </p:cNvSpPr>
            <p:nvPr/>
          </p:nvSpPr>
          <p:spPr bwMode="auto">
            <a:xfrm>
              <a:off x="5169156" y="406577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1" name="Gleichschenkliges Dreieck 129"/>
            <p:cNvSpPr>
              <a:spLocks noChangeArrowheads="1"/>
            </p:cNvSpPr>
            <p:nvPr/>
          </p:nvSpPr>
          <p:spPr bwMode="auto">
            <a:xfrm>
              <a:off x="5159860" y="4458641"/>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2" name="Gleichschenkliges Dreieck 129"/>
            <p:cNvSpPr>
              <a:spLocks noChangeArrowheads="1"/>
            </p:cNvSpPr>
            <p:nvPr/>
          </p:nvSpPr>
          <p:spPr bwMode="auto">
            <a:xfrm>
              <a:off x="5169156" y="4853795"/>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sp>
        <p:nvSpPr>
          <p:cNvPr id="153" name="Rounded Rectangle 152"/>
          <p:cNvSpPr/>
          <p:nvPr/>
        </p:nvSpPr>
        <p:spPr>
          <a:xfrm>
            <a:off x="5096473" y="2824504"/>
            <a:ext cx="3153837" cy="39449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5096475" y="3231096"/>
            <a:ext cx="3153837" cy="39449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5107583" y="3625592"/>
            <a:ext cx="3153837" cy="39449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5107583" y="4015637"/>
            <a:ext cx="3153837" cy="39449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5096474" y="4425670"/>
            <a:ext cx="3153837" cy="39449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5112452" y="4833152"/>
            <a:ext cx="3153837" cy="39449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feld 197"/>
          <p:cNvSpPr txBox="1"/>
          <p:nvPr/>
        </p:nvSpPr>
        <p:spPr>
          <a:xfrm>
            <a:off x="6484211" y="1978164"/>
            <a:ext cx="558230" cy="369332"/>
          </a:xfrm>
          <a:prstGeom prst="rect">
            <a:avLst/>
          </a:prstGeom>
          <a:noFill/>
          <a:ln>
            <a:noFill/>
          </a:ln>
        </p:spPr>
        <p:txBody>
          <a:bodyPr wrap="none" rtlCol="0">
            <a:spAutoFit/>
          </a:bodyPr>
          <a:lstStyle/>
          <a:p>
            <a:r>
              <a:rPr lang="de-DE" sz="1800" dirty="0" err="1" smtClean="0">
                <a:latin typeface="+mj-lt"/>
              </a:rPr>
              <a:t>rays</a:t>
            </a:r>
            <a:endParaRPr lang="de-DE" sz="1800" dirty="0">
              <a:latin typeface="+mj-lt"/>
            </a:endParaRPr>
          </a:p>
        </p:txBody>
      </p:sp>
    </p:spTree>
    <p:extLst>
      <p:ext uri="{BB962C8B-B14F-4D97-AF65-F5344CB8AC3E}">
        <p14:creationId xmlns:p14="http://schemas.microsoft.com/office/powerpoint/2010/main" val="412343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P spid="155" grpId="0" animBg="1"/>
      <p:bldP spid="156" grpId="0" animBg="1"/>
      <p:bldP spid="157" grpId="0" animBg="1"/>
      <p:bldP spid="1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 Distribution for Incoherent Workloads</a:t>
            </a:r>
          </a:p>
          <a:p>
            <a:pPr lvl="1"/>
            <a:r>
              <a:rPr lang="en-US" dirty="0" smtClean="0"/>
              <a:t>Vertical parallelization</a:t>
            </a:r>
            <a:endParaRPr lang="en-US" dirty="0"/>
          </a:p>
        </p:txBody>
      </p:sp>
      <p:grpSp>
        <p:nvGrpSpPr>
          <p:cNvPr id="5" name="Gruppierung 67"/>
          <p:cNvGrpSpPr>
            <a:grpSpLocks/>
          </p:cNvGrpSpPr>
          <p:nvPr/>
        </p:nvGrpSpPr>
        <p:grpSpPr bwMode="auto">
          <a:xfrm>
            <a:off x="561133" y="2347496"/>
            <a:ext cx="4191419" cy="3413203"/>
            <a:chOff x="1066330" y="2286000"/>
            <a:chExt cx="3201445" cy="2286000"/>
          </a:xfrm>
        </p:grpSpPr>
        <p:sp>
          <p:nvSpPr>
            <p:cNvPr id="84" name="Rechteck 3"/>
            <p:cNvSpPr/>
            <p:nvPr/>
          </p:nvSpPr>
          <p:spPr bwMode="auto">
            <a:xfrm>
              <a:off x="1066330" y="22860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5" name="Rechteck 4"/>
            <p:cNvSpPr>
              <a:spLocks noChangeArrowheads="1"/>
            </p:cNvSpPr>
            <p:nvPr/>
          </p:nvSpPr>
          <p:spPr bwMode="auto">
            <a:xfrm>
              <a:off x="1524000" y="22860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6" name="Rechteck 5"/>
            <p:cNvSpPr/>
            <p:nvPr/>
          </p:nvSpPr>
          <p:spPr bwMode="auto">
            <a:xfrm>
              <a:off x="1980665" y="22860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7" name="Rechteck 6"/>
            <p:cNvSpPr>
              <a:spLocks noChangeArrowheads="1"/>
            </p:cNvSpPr>
            <p:nvPr/>
          </p:nvSpPr>
          <p:spPr bwMode="auto">
            <a:xfrm>
              <a:off x="2438400" y="22860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88" name="Rechteck 7"/>
            <p:cNvSpPr/>
            <p:nvPr/>
          </p:nvSpPr>
          <p:spPr bwMode="auto">
            <a:xfrm>
              <a:off x="1066330" y="27432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89" name="Rechteck 8"/>
            <p:cNvSpPr>
              <a:spLocks noChangeArrowheads="1"/>
            </p:cNvSpPr>
            <p:nvPr/>
          </p:nvSpPr>
          <p:spPr bwMode="auto">
            <a:xfrm>
              <a:off x="1524000" y="27432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0" name="Rechteck 9"/>
            <p:cNvSpPr/>
            <p:nvPr/>
          </p:nvSpPr>
          <p:spPr bwMode="auto">
            <a:xfrm>
              <a:off x="1980665" y="2743200"/>
              <a:ext cx="457168" cy="457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1" name="Rechteck 10"/>
            <p:cNvSpPr>
              <a:spLocks noChangeArrowheads="1"/>
            </p:cNvSpPr>
            <p:nvPr/>
          </p:nvSpPr>
          <p:spPr bwMode="auto">
            <a:xfrm>
              <a:off x="2438400" y="27432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2" name="Rechteck 11"/>
            <p:cNvSpPr/>
            <p:nvPr/>
          </p:nvSpPr>
          <p:spPr bwMode="auto">
            <a:xfrm>
              <a:off x="1066330" y="32004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3" name="Rechteck 12"/>
            <p:cNvSpPr>
              <a:spLocks noChangeArrowheads="1"/>
            </p:cNvSpPr>
            <p:nvPr/>
          </p:nvSpPr>
          <p:spPr bwMode="auto">
            <a:xfrm>
              <a:off x="1524000" y="32004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4" name="Rechteck 13"/>
            <p:cNvSpPr/>
            <p:nvPr/>
          </p:nvSpPr>
          <p:spPr bwMode="auto">
            <a:xfrm>
              <a:off x="1980665" y="32004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5" name="Rechteck 14"/>
            <p:cNvSpPr>
              <a:spLocks noChangeArrowheads="1"/>
            </p:cNvSpPr>
            <p:nvPr/>
          </p:nvSpPr>
          <p:spPr bwMode="auto">
            <a:xfrm>
              <a:off x="2438400" y="3200400"/>
              <a:ext cx="457200" cy="457200"/>
            </a:xfrm>
            <a:prstGeom prst="rect">
              <a:avLst/>
            </a:prstGeom>
            <a:solidFill>
              <a:schemeClr val="accent5">
                <a:lumMod val="60000"/>
                <a:lumOff val="40000"/>
              </a:schemeClr>
            </a:solidFill>
            <a:ln w="9525">
              <a:solidFill>
                <a:schemeClr val="tx1"/>
              </a:solidFill>
              <a:round/>
              <a:headEnd/>
              <a:tailEnd/>
            </a:ln>
          </p:spPr>
          <p:txBody>
            <a:bodyPr wrap="none">
              <a:prstTxWarp prst="textNoShape">
                <a:avLst/>
              </a:prstTxWarp>
            </a:bodyPr>
            <a:lstStyle/>
            <a:p>
              <a:endParaRPr lang="de-DE"/>
            </a:p>
          </p:txBody>
        </p:sp>
        <p:sp>
          <p:nvSpPr>
            <p:cNvPr id="96" name="Rechteck 15"/>
            <p:cNvSpPr/>
            <p:nvPr/>
          </p:nvSpPr>
          <p:spPr bwMode="auto">
            <a:xfrm>
              <a:off x="1066330" y="36576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7" name="Rechteck 16"/>
            <p:cNvSpPr>
              <a:spLocks noChangeArrowheads="1"/>
            </p:cNvSpPr>
            <p:nvPr/>
          </p:nvSpPr>
          <p:spPr bwMode="auto">
            <a:xfrm>
              <a:off x="1524000" y="36576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98" name="Rechteck 17"/>
            <p:cNvSpPr/>
            <p:nvPr/>
          </p:nvSpPr>
          <p:spPr bwMode="auto">
            <a:xfrm>
              <a:off x="1980665" y="36576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99" name="Rechteck 18"/>
            <p:cNvSpPr>
              <a:spLocks noChangeArrowheads="1"/>
            </p:cNvSpPr>
            <p:nvPr/>
          </p:nvSpPr>
          <p:spPr bwMode="auto">
            <a:xfrm>
              <a:off x="2438400" y="36576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0" name="Rechteck 19"/>
            <p:cNvSpPr/>
            <p:nvPr/>
          </p:nvSpPr>
          <p:spPr bwMode="auto">
            <a:xfrm>
              <a:off x="2896273" y="22860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1" name="Rechteck 20"/>
            <p:cNvSpPr>
              <a:spLocks noChangeArrowheads="1"/>
            </p:cNvSpPr>
            <p:nvPr/>
          </p:nvSpPr>
          <p:spPr bwMode="auto">
            <a:xfrm>
              <a:off x="3352800" y="22860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2" name="Rechteck 21"/>
            <p:cNvSpPr/>
            <p:nvPr/>
          </p:nvSpPr>
          <p:spPr bwMode="auto">
            <a:xfrm>
              <a:off x="3810608" y="22860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3" name="Rechteck 23"/>
            <p:cNvSpPr/>
            <p:nvPr/>
          </p:nvSpPr>
          <p:spPr bwMode="auto">
            <a:xfrm>
              <a:off x="2896273" y="2743200"/>
              <a:ext cx="457167" cy="457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4" name="Rechteck 24"/>
            <p:cNvSpPr/>
            <p:nvPr/>
          </p:nvSpPr>
          <p:spPr bwMode="auto">
            <a:xfrm>
              <a:off x="3810608" y="27432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5" name="Rechteck 26"/>
            <p:cNvSpPr/>
            <p:nvPr/>
          </p:nvSpPr>
          <p:spPr bwMode="auto">
            <a:xfrm>
              <a:off x="2896273" y="32004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6" name="Rechteck 27"/>
            <p:cNvSpPr>
              <a:spLocks noChangeArrowheads="1"/>
            </p:cNvSpPr>
            <p:nvPr/>
          </p:nvSpPr>
          <p:spPr bwMode="auto">
            <a:xfrm>
              <a:off x="3352800" y="32004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07" name="Rechteck 28"/>
            <p:cNvSpPr/>
            <p:nvPr/>
          </p:nvSpPr>
          <p:spPr bwMode="auto">
            <a:xfrm>
              <a:off x="3810608" y="32004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8" name="Rechteck 30"/>
            <p:cNvSpPr/>
            <p:nvPr/>
          </p:nvSpPr>
          <p:spPr bwMode="auto">
            <a:xfrm>
              <a:off x="2896273" y="36576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09" name="Rechteck 31"/>
            <p:cNvSpPr>
              <a:spLocks noChangeArrowheads="1"/>
            </p:cNvSpPr>
            <p:nvPr/>
          </p:nvSpPr>
          <p:spPr bwMode="auto">
            <a:xfrm>
              <a:off x="3352800" y="36576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0" name="Rechteck 32"/>
            <p:cNvSpPr/>
            <p:nvPr/>
          </p:nvSpPr>
          <p:spPr bwMode="auto">
            <a:xfrm>
              <a:off x="3810608" y="36576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1" name="Rechteck 34"/>
            <p:cNvSpPr>
              <a:spLocks noChangeArrowheads="1"/>
            </p:cNvSpPr>
            <p:nvPr/>
          </p:nvSpPr>
          <p:spPr bwMode="auto">
            <a:xfrm>
              <a:off x="3352800" y="27432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2" name="Rechteck 35"/>
            <p:cNvSpPr/>
            <p:nvPr/>
          </p:nvSpPr>
          <p:spPr bwMode="auto">
            <a:xfrm>
              <a:off x="1066330" y="41148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3" name="Rechteck 36"/>
            <p:cNvSpPr>
              <a:spLocks noChangeArrowheads="1"/>
            </p:cNvSpPr>
            <p:nvPr/>
          </p:nvSpPr>
          <p:spPr bwMode="auto">
            <a:xfrm>
              <a:off x="1524000" y="4114800"/>
              <a:ext cx="457200" cy="457200"/>
            </a:xfrm>
            <a:prstGeom prst="rect">
              <a:avLst/>
            </a:prstGeom>
            <a:solidFill>
              <a:schemeClr val="accent5">
                <a:lumMod val="60000"/>
                <a:lumOff val="40000"/>
              </a:schemeClr>
            </a:solidFill>
            <a:ln w="9525">
              <a:solidFill>
                <a:schemeClr val="tx1"/>
              </a:solidFill>
              <a:round/>
              <a:headEnd/>
              <a:tailEnd/>
            </a:ln>
          </p:spPr>
          <p:txBody>
            <a:bodyPr wrap="none">
              <a:prstTxWarp prst="textNoShape">
                <a:avLst/>
              </a:prstTxWarp>
            </a:bodyPr>
            <a:lstStyle/>
            <a:p>
              <a:endParaRPr lang="de-DE"/>
            </a:p>
          </p:txBody>
        </p:sp>
        <p:sp>
          <p:nvSpPr>
            <p:cNvPr id="114" name="Rechteck 37"/>
            <p:cNvSpPr/>
            <p:nvPr/>
          </p:nvSpPr>
          <p:spPr bwMode="auto">
            <a:xfrm>
              <a:off x="1980665" y="4114800"/>
              <a:ext cx="457168"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5" name="Rechteck 38"/>
            <p:cNvSpPr>
              <a:spLocks noChangeArrowheads="1"/>
            </p:cNvSpPr>
            <p:nvPr/>
          </p:nvSpPr>
          <p:spPr bwMode="auto">
            <a:xfrm>
              <a:off x="2438400" y="41148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6" name="Rechteck 51"/>
            <p:cNvSpPr/>
            <p:nvPr/>
          </p:nvSpPr>
          <p:spPr bwMode="auto">
            <a:xfrm>
              <a:off x="2896273"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sp>
          <p:nvSpPr>
            <p:cNvPr id="117" name="Rechteck 52"/>
            <p:cNvSpPr>
              <a:spLocks noChangeArrowheads="1"/>
            </p:cNvSpPr>
            <p:nvPr/>
          </p:nvSpPr>
          <p:spPr bwMode="auto">
            <a:xfrm>
              <a:off x="3352800" y="4114800"/>
              <a:ext cx="457200" cy="457200"/>
            </a:xfrm>
            <a:prstGeom prst="rect">
              <a:avLst/>
            </a:prstGeom>
            <a:noFill/>
            <a:ln w="9525">
              <a:solidFill>
                <a:schemeClr val="tx1"/>
              </a:solidFill>
              <a:round/>
              <a:headEnd/>
              <a:tailEnd/>
            </a:ln>
          </p:spPr>
          <p:txBody>
            <a:bodyPr wrap="none">
              <a:prstTxWarp prst="textNoShape">
                <a:avLst/>
              </a:prstTxWarp>
            </a:bodyPr>
            <a:lstStyle/>
            <a:p>
              <a:endParaRPr lang="de-DE"/>
            </a:p>
          </p:txBody>
        </p:sp>
        <p:sp>
          <p:nvSpPr>
            <p:cNvPr id="118" name="Rechteck 53"/>
            <p:cNvSpPr/>
            <p:nvPr/>
          </p:nvSpPr>
          <p:spPr bwMode="auto">
            <a:xfrm>
              <a:off x="3810608" y="4114800"/>
              <a:ext cx="457167" cy="457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a:p>
          </p:txBody>
        </p:sp>
      </p:grpSp>
      <p:grpSp>
        <p:nvGrpSpPr>
          <p:cNvPr id="6" name="Group 209"/>
          <p:cNvGrpSpPr/>
          <p:nvPr/>
        </p:nvGrpSpPr>
        <p:grpSpPr>
          <a:xfrm>
            <a:off x="4169166" y="3047456"/>
            <a:ext cx="550753" cy="517688"/>
            <a:chOff x="5018867" y="2461648"/>
            <a:chExt cx="561323" cy="528788"/>
          </a:xfrm>
        </p:grpSpPr>
        <p:sp>
          <p:nvSpPr>
            <p:cNvPr id="78"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9"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0"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1"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2"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83"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7" name="Group 210"/>
          <p:cNvGrpSpPr/>
          <p:nvPr/>
        </p:nvGrpSpPr>
        <p:grpSpPr>
          <a:xfrm>
            <a:off x="2387475" y="2438009"/>
            <a:ext cx="550753" cy="517688"/>
            <a:chOff x="5018867" y="2461648"/>
            <a:chExt cx="561323" cy="528788"/>
          </a:xfrm>
        </p:grpSpPr>
        <p:sp>
          <p:nvSpPr>
            <p:cNvPr id="72"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3"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4"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5"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6"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7"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8" name="Group 217"/>
          <p:cNvGrpSpPr/>
          <p:nvPr/>
        </p:nvGrpSpPr>
        <p:grpSpPr>
          <a:xfrm>
            <a:off x="590577" y="5105923"/>
            <a:ext cx="550753" cy="517688"/>
            <a:chOff x="5018867" y="2461648"/>
            <a:chExt cx="561323" cy="528788"/>
          </a:xfrm>
        </p:grpSpPr>
        <p:sp>
          <p:nvSpPr>
            <p:cNvPr id="66"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7"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8"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9"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0"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71"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9" name="Group 224"/>
          <p:cNvGrpSpPr/>
          <p:nvPr/>
        </p:nvGrpSpPr>
        <p:grpSpPr>
          <a:xfrm>
            <a:off x="4161561" y="5133741"/>
            <a:ext cx="550753" cy="517688"/>
            <a:chOff x="5018867" y="2461648"/>
            <a:chExt cx="561323" cy="528788"/>
          </a:xfrm>
        </p:grpSpPr>
        <p:sp>
          <p:nvSpPr>
            <p:cNvPr id="60"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1"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2"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3"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4"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65"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0" name="Group 231"/>
          <p:cNvGrpSpPr/>
          <p:nvPr/>
        </p:nvGrpSpPr>
        <p:grpSpPr>
          <a:xfrm>
            <a:off x="2397613" y="4481303"/>
            <a:ext cx="550753" cy="517688"/>
            <a:chOff x="5018867" y="2461648"/>
            <a:chExt cx="561323" cy="528788"/>
          </a:xfrm>
        </p:grpSpPr>
        <p:sp>
          <p:nvSpPr>
            <p:cNvPr id="54"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5"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6"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7"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8"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59"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2" name="Group 238"/>
          <p:cNvGrpSpPr/>
          <p:nvPr/>
        </p:nvGrpSpPr>
        <p:grpSpPr>
          <a:xfrm>
            <a:off x="3568510" y="4466130"/>
            <a:ext cx="550753" cy="517688"/>
            <a:chOff x="5018867" y="2461648"/>
            <a:chExt cx="561323" cy="528788"/>
          </a:xfrm>
        </p:grpSpPr>
        <p:sp>
          <p:nvSpPr>
            <p:cNvPr id="42"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3"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4"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5"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6"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7"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3" name="Group 245"/>
          <p:cNvGrpSpPr/>
          <p:nvPr/>
        </p:nvGrpSpPr>
        <p:grpSpPr>
          <a:xfrm>
            <a:off x="3596389" y="5131212"/>
            <a:ext cx="550753" cy="517688"/>
            <a:chOff x="5018867" y="2461648"/>
            <a:chExt cx="561323" cy="528788"/>
          </a:xfrm>
        </p:grpSpPr>
        <p:sp>
          <p:nvSpPr>
            <p:cNvPr id="36"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7"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8"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9"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0"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41"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14" name="Gerade Verbindung 138"/>
          <p:cNvCxnSpPr>
            <a:cxnSpLocks noChangeShapeType="1"/>
            <a:endCxn id="57" idx="1"/>
          </p:cNvCxnSpPr>
          <p:nvPr/>
        </p:nvCxnSpPr>
        <p:spPr bwMode="auto">
          <a:xfrm>
            <a:off x="328968" y="3478120"/>
            <a:ext cx="2174750" cy="1283523"/>
          </a:xfrm>
          <a:prstGeom prst="line">
            <a:avLst/>
          </a:prstGeom>
          <a:noFill/>
          <a:ln w="19050">
            <a:solidFill>
              <a:schemeClr val="accent5">
                <a:lumMod val="50000"/>
              </a:schemeClr>
            </a:solidFill>
            <a:round/>
            <a:headEnd/>
            <a:tailEnd type="triangle" w="sm" len="sm"/>
          </a:ln>
        </p:spPr>
      </p:cxnSp>
      <p:cxnSp>
        <p:nvCxnSpPr>
          <p:cNvPr id="15" name="Gerade Verbindung 139"/>
          <p:cNvCxnSpPr>
            <a:cxnSpLocks noChangeShapeType="1"/>
            <a:endCxn id="42" idx="1"/>
          </p:cNvCxnSpPr>
          <p:nvPr/>
        </p:nvCxnSpPr>
        <p:spPr bwMode="auto">
          <a:xfrm>
            <a:off x="370536" y="3343014"/>
            <a:ext cx="3296475" cy="1274485"/>
          </a:xfrm>
          <a:prstGeom prst="line">
            <a:avLst/>
          </a:prstGeom>
          <a:noFill/>
          <a:ln w="19050">
            <a:solidFill>
              <a:schemeClr val="accent5">
                <a:lumMod val="50000"/>
              </a:schemeClr>
            </a:solidFill>
            <a:round/>
            <a:headEnd/>
            <a:tailEnd type="triangle" w="sm" len="sm"/>
          </a:ln>
        </p:spPr>
      </p:cxnSp>
      <p:cxnSp>
        <p:nvCxnSpPr>
          <p:cNvPr id="16" name="Gerade Verbindung 140"/>
          <p:cNvCxnSpPr>
            <a:cxnSpLocks noChangeShapeType="1"/>
            <a:endCxn id="56" idx="0"/>
          </p:cNvCxnSpPr>
          <p:nvPr/>
        </p:nvCxnSpPr>
        <p:spPr bwMode="auto">
          <a:xfrm>
            <a:off x="335203" y="3428344"/>
            <a:ext cx="2421615" cy="1154112"/>
          </a:xfrm>
          <a:prstGeom prst="line">
            <a:avLst/>
          </a:prstGeom>
          <a:noFill/>
          <a:ln w="19050">
            <a:solidFill>
              <a:schemeClr val="accent5">
                <a:lumMod val="50000"/>
              </a:schemeClr>
            </a:solidFill>
            <a:round/>
            <a:headEnd/>
            <a:tailEnd type="triangle" w="sm" len="sm"/>
          </a:ln>
        </p:spPr>
      </p:cxnSp>
      <p:cxnSp>
        <p:nvCxnSpPr>
          <p:cNvPr id="17" name="Gerade Verbindung 141"/>
          <p:cNvCxnSpPr>
            <a:cxnSpLocks noChangeShapeType="1"/>
            <a:endCxn id="46" idx="2"/>
          </p:cNvCxnSpPr>
          <p:nvPr/>
        </p:nvCxnSpPr>
        <p:spPr bwMode="auto">
          <a:xfrm>
            <a:off x="347673" y="3399900"/>
            <a:ext cx="3286731" cy="1525755"/>
          </a:xfrm>
          <a:prstGeom prst="line">
            <a:avLst/>
          </a:prstGeom>
          <a:noFill/>
          <a:ln w="19050">
            <a:solidFill>
              <a:schemeClr val="accent5">
                <a:lumMod val="50000"/>
              </a:schemeClr>
            </a:solidFill>
            <a:round/>
            <a:headEnd/>
            <a:tailEnd type="triangle" w="sm" len="sm"/>
          </a:ln>
        </p:spPr>
      </p:cxnSp>
      <p:cxnSp>
        <p:nvCxnSpPr>
          <p:cNvPr id="18" name="Gerade Verbindung 142"/>
          <p:cNvCxnSpPr>
            <a:cxnSpLocks noChangeShapeType="1"/>
            <a:endCxn id="46" idx="1"/>
          </p:cNvCxnSpPr>
          <p:nvPr/>
        </p:nvCxnSpPr>
        <p:spPr bwMode="auto">
          <a:xfrm>
            <a:off x="358066" y="3376197"/>
            <a:ext cx="3374841" cy="1398090"/>
          </a:xfrm>
          <a:prstGeom prst="line">
            <a:avLst/>
          </a:prstGeom>
          <a:noFill/>
          <a:ln w="19050">
            <a:solidFill>
              <a:schemeClr val="accent5">
                <a:lumMod val="50000"/>
              </a:schemeClr>
            </a:solidFill>
            <a:round/>
            <a:headEnd/>
            <a:tailEnd type="triangle" w="sm" len="sm"/>
          </a:ln>
        </p:spPr>
      </p:cxnSp>
      <p:cxnSp>
        <p:nvCxnSpPr>
          <p:cNvPr id="19" name="Gerade Verbindung 143"/>
          <p:cNvCxnSpPr>
            <a:cxnSpLocks noChangeShapeType="1"/>
            <a:endCxn id="59" idx="0"/>
          </p:cNvCxnSpPr>
          <p:nvPr/>
        </p:nvCxnSpPr>
        <p:spPr bwMode="auto">
          <a:xfrm>
            <a:off x="328968" y="3456787"/>
            <a:ext cx="2405040" cy="1239467"/>
          </a:xfrm>
          <a:prstGeom prst="line">
            <a:avLst/>
          </a:prstGeom>
          <a:noFill/>
          <a:ln w="19050">
            <a:solidFill>
              <a:schemeClr val="accent5">
                <a:lumMod val="50000"/>
              </a:schemeClr>
            </a:solidFill>
            <a:round/>
            <a:headEnd/>
            <a:tailEnd type="triangle" w="sm" len="sm"/>
          </a:ln>
        </p:spPr>
      </p:cxnSp>
      <p:cxnSp>
        <p:nvCxnSpPr>
          <p:cNvPr id="20" name="Gerade Verbindung 139"/>
          <p:cNvCxnSpPr>
            <a:cxnSpLocks noChangeShapeType="1"/>
          </p:cNvCxnSpPr>
          <p:nvPr/>
        </p:nvCxnSpPr>
        <p:spPr bwMode="auto">
          <a:xfrm>
            <a:off x="367180" y="3310926"/>
            <a:ext cx="3414490" cy="1156116"/>
          </a:xfrm>
          <a:prstGeom prst="line">
            <a:avLst/>
          </a:prstGeom>
          <a:noFill/>
          <a:ln w="19050">
            <a:solidFill>
              <a:schemeClr val="accent5">
                <a:lumMod val="50000"/>
              </a:schemeClr>
            </a:solidFill>
            <a:round/>
            <a:headEnd/>
            <a:tailEnd type="triangle" w="sm" len="sm"/>
          </a:ln>
        </p:spPr>
      </p:cxnSp>
      <p:cxnSp>
        <p:nvCxnSpPr>
          <p:cNvPr id="21" name="Gerade Verbindung 138"/>
          <p:cNvCxnSpPr>
            <a:cxnSpLocks noChangeShapeType="1"/>
            <a:endCxn id="58" idx="2"/>
          </p:cNvCxnSpPr>
          <p:nvPr/>
        </p:nvCxnSpPr>
        <p:spPr bwMode="auto">
          <a:xfrm>
            <a:off x="304936" y="3503612"/>
            <a:ext cx="2158571" cy="1437216"/>
          </a:xfrm>
          <a:prstGeom prst="line">
            <a:avLst/>
          </a:prstGeom>
          <a:noFill/>
          <a:ln w="19050">
            <a:solidFill>
              <a:schemeClr val="accent5">
                <a:lumMod val="50000"/>
              </a:schemeClr>
            </a:solidFill>
            <a:round/>
            <a:headEnd/>
            <a:tailEnd type="triangle" w="sm" len="sm"/>
          </a:ln>
        </p:spPr>
      </p:cxnSp>
      <p:cxnSp>
        <p:nvCxnSpPr>
          <p:cNvPr id="23" name="Gerade Verbindung 139"/>
          <p:cNvCxnSpPr>
            <a:cxnSpLocks noChangeShapeType="1"/>
            <a:stCxn id="42" idx="0"/>
          </p:cNvCxnSpPr>
          <p:nvPr/>
        </p:nvCxnSpPr>
        <p:spPr bwMode="auto">
          <a:xfrm flipH="1" flipV="1">
            <a:off x="3459895" y="3565144"/>
            <a:ext cx="305618" cy="900986"/>
          </a:xfrm>
          <a:prstGeom prst="line">
            <a:avLst/>
          </a:prstGeom>
          <a:noFill/>
          <a:ln w="19050">
            <a:solidFill>
              <a:schemeClr val="accent5">
                <a:lumMod val="50000"/>
              </a:schemeClr>
            </a:solidFill>
            <a:round/>
            <a:headEnd/>
            <a:tailEnd type="triangle" w="sm" len="sm"/>
          </a:ln>
        </p:spPr>
      </p:cxnSp>
      <p:cxnSp>
        <p:nvCxnSpPr>
          <p:cNvPr id="24" name="Gerade Verbindung 139"/>
          <p:cNvCxnSpPr>
            <a:cxnSpLocks noChangeShapeType="1"/>
            <a:stCxn id="42" idx="1"/>
          </p:cNvCxnSpPr>
          <p:nvPr/>
        </p:nvCxnSpPr>
        <p:spPr bwMode="auto">
          <a:xfrm rot="10800000">
            <a:off x="3344428" y="3596634"/>
            <a:ext cx="322584" cy="1020866"/>
          </a:xfrm>
          <a:prstGeom prst="line">
            <a:avLst/>
          </a:prstGeom>
          <a:noFill/>
          <a:ln w="19050">
            <a:solidFill>
              <a:schemeClr val="accent5">
                <a:lumMod val="50000"/>
              </a:schemeClr>
            </a:solidFill>
            <a:round/>
            <a:headEnd/>
            <a:tailEnd type="triangle" w="sm" len="sm"/>
          </a:ln>
        </p:spPr>
      </p:cxnSp>
      <p:grpSp>
        <p:nvGrpSpPr>
          <p:cNvPr id="25" name="Group 209"/>
          <p:cNvGrpSpPr/>
          <p:nvPr/>
        </p:nvGrpSpPr>
        <p:grpSpPr>
          <a:xfrm>
            <a:off x="2997846" y="3010156"/>
            <a:ext cx="550753" cy="517688"/>
            <a:chOff x="5018867" y="2461648"/>
            <a:chExt cx="561323" cy="528788"/>
          </a:xfrm>
        </p:grpSpPr>
        <p:sp>
          <p:nvSpPr>
            <p:cNvPr id="30" name="Gleichschenkliges Dreieck 129"/>
            <p:cNvSpPr>
              <a:spLocks noChangeArrowheads="1"/>
            </p:cNvSpPr>
            <p:nvPr/>
          </p:nvSpPr>
          <p:spPr bwMode="auto">
            <a:xfrm>
              <a:off x="5018867" y="246164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1" name="Gleichschenkliges Dreieck 129"/>
            <p:cNvSpPr>
              <a:spLocks noChangeArrowheads="1"/>
            </p:cNvSpPr>
            <p:nvPr/>
          </p:nvSpPr>
          <p:spPr bwMode="auto">
            <a:xfrm>
              <a:off x="5093776" y="250556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2" name="Gleichschenkliges Dreieck 129"/>
            <p:cNvSpPr>
              <a:spLocks noChangeArrowheads="1"/>
            </p:cNvSpPr>
            <p:nvPr/>
          </p:nvSpPr>
          <p:spPr bwMode="auto">
            <a:xfrm>
              <a:off x="5184182" y="2564970"/>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3" name="Gleichschenkliges Dreieck 129"/>
            <p:cNvSpPr>
              <a:spLocks noChangeArrowheads="1"/>
            </p:cNvSpPr>
            <p:nvPr/>
          </p:nvSpPr>
          <p:spPr bwMode="auto">
            <a:xfrm>
              <a:off x="5026616" y="2593384"/>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4" name="Gleichschenkliges Dreieck 129"/>
            <p:cNvSpPr>
              <a:spLocks noChangeArrowheads="1"/>
            </p:cNvSpPr>
            <p:nvPr/>
          </p:nvSpPr>
          <p:spPr bwMode="auto">
            <a:xfrm>
              <a:off x="5086026" y="262179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35" name="Gleichschenkliges Dreieck 129"/>
            <p:cNvSpPr>
              <a:spLocks noChangeArrowheads="1"/>
            </p:cNvSpPr>
            <p:nvPr/>
          </p:nvSpPr>
          <p:spPr bwMode="auto">
            <a:xfrm>
              <a:off x="5160934" y="2681208"/>
              <a:ext cx="396008" cy="309228"/>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cxnSp>
        <p:nvCxnSpPr>
          <p:cNvPr id="26" name="Gerade Verbindung 139"/>
          <p:cNvCxnSpPr>
            <a:cxnSpLocks noChangeShapeType="1"/>
            <a:stCxn id="56" idx="0"/>
          </p:cNvCxnSpPr>
          <p:nvPr/>
        </p:nvCxnSpPr>
        <p:spPr bwMode="auto">
          <a:xfrm rot="16200000" flipV="1">
            <a:off x="1850072" y="3675711"/>
            <a:ext cx="1334800" cy="478691"/>
          </a:xfrm>
          <a:prstGeom prst="line">
            <a:avLst/>
          </a:prstGeom>
          <a:noFill/>
          <a:ln w="19050">
            <a:solidFill>
              <a:schemeClr val="accent5">
                <a:lumMod val="50000"/>
              </a:schemeClr>
            </a:solidFill>
            <a:round/>
            <a:headEnd/>
            <a:tailEnd type="triangle" w="sm" len="sm"/>
          </a:ln>
        </p:spPr>
      </p:cxnSp>
      <p:cxnSp>
        <p:nvCxnSpPr>
          <p:cNvPr id="27" name="Gerade Verbindung 139"/>
          <p:cNvCxnSpPr>
            <a:cxnSpLocks noChangeShapeType="1"/>
            <a:stCxn id="59" idx="0"/>
          </p:cNvCxnSpPr>
          <p:nvPr/>
        </p:nvCxnSpPr>
        <p:spPr bwMode="auto">
          <a:xfrm rot="16200000" flipV="1">
            <a:off x="1868549" y="3830796"/>
            <a:ext cx="1114896" cy="616021"/>
          </a:xfrm>
          <a:prstGeom prst="line">
            <a:avLst/>
          </a:prstGeom>
          <a:noFill/>
          <a:ln w="19050">
            <a:solidFill>
              <a:schemeClr val="accent5">
                <a:lumMod val="50000"/>
              </a:schemeClr>
            </a:solidFill>
            <a:round/>
            <a:headEnd/>
            <a:tailEnd type="triangle" w="sm" len="sm"/>
          </a:ln>
        </p:spPr>
      </p:cxnSp>
      <p:cxnSp>
        <p:nvCxnSpPr>
          <p:cNvPr id="28" name="Gerade Verbindung 139"/>
          <p:cNvCxnSpPr>
            <a:cxnSpLocks noChangeShapeType="1"/>
            <a:stCxn id="58" idx="2"/>
          </p:cNvCxnSpPr>
          <p:nvPr/>
        </p:nvCxnSpPr>
        <p:spPr bwMode="auto">
          <a:xfrm rot="5400000">
            <a:off x="1758357" y="4516899"/>
            <a:ext cx="281222" cy="1129079"/>
          </a:xfrm>
          <a:prstGeom prst="line">
            <a:avLst/>
          </a:prstGeom>
          <a:noFill/>
          <a:ln w="19050">
            <a:solidFill>
              <a:schemeClr val="accent5">
                <a:lumMod val="50000"/>
              </a:schemeClr>
            </a:solidFill>
            <a:round/>
            <a:headEnd/>
            <a:tailEnd type="triangle" w="sm" len="sm"/>
          </a:ln>
        </p:spPr>
      </p:cxnSp>
      <p:cxnSp>
        <p:nvCxnSpPr>
          <p:cNvPr id="29" name="Gerade Verbindung 139"/>
          <p:cNvCxnSpPr>
            <a:cxnSpLocks noChangeShapeType="1"/>
            <a:stCxn id="46" idx="1"/>
          </p:cNvCxnSpPr>
          <p:nvPr/>
        </p:nvCxnSpPr>
        <p:spPr bwMode="auto">
          <a:xfrm rot="10800000">
            <a:off x="2878663" y="3892810"/>
            <a:ext cx="854243" cy="881477"/>
          </a:xfrm>
          <a:prstGeom prst="line">
            <a:avLst/>
          </a:prstGeom>
          <a:noFill/>
          <a:ln w="19050">
            <a:solidFill>
              <a:schemeClr val="accent5">
                <a:lumMod val="50000"/>
              </a:schemeClr>
            </a:solidFill>
            <a:round/>
            <a:headEnd/>
            <a:tailEnd type="triangle" w="sm" len="sm"/>
          </a:ln>
        </p:spPr>
      </p:cxnSp>
      <p:grpSp>
        <p:nvGrpSpPr>
          <p:cNvPr id="22" name="Group 21"/>
          <p:cNvGrpSpPr/>
          <p:nvPr/>
        </p:nvGrpSpPr>
        <p:grpSpPr>
          <a:xfrm>
            <a:off x="5200530" y="2347496"/>
            <a:ext cx="3060700" cy="292100"/>
            <a:chOff x="5166783" y="5560655"/>
            <a:chExt cx="3060700" cy="292100"/>
          </a:xfrm>
        </p:grpSpPr>
        <p:sp>
          <p:nvSpPr>
            <p:cNvPr id="128" name="Rechteck 145"/>
            <p:cNvSpPr/>
            <p:nvPr/>
          </p:nvSpPr>
          <p:spPr bwMode="auto">
            <a:xfrm>
              <a:off x="5166783"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rPr>
                <a:t>R1</a:t>
              </a:r>
            </a:p>
          </p:txBody>
        </p:sp>
        <p:sp>
          <p:nvSpPr>
            <p:cNvPr id="129" name="Rechteck 146"/>
            <p:cNvSpPr/>
            <p:nvPr/>
          </p:nvSpPr>
          <p:spPr bwMode="auto">
            <a:xfrm>
              <a:off x="5557482"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rPr>
                <a:t>R2</a:t>
              </a:r>
            </a:p>
          </p:txBody>
        </p:sp>
        <p:sp>
          <p:nvSpPr>
            <p:cNvPr id="130" name="Rechteck 147"/>
            <p:cNvSpPr/>
            <p:nvPr/>
          </p:nvSpPr>
          <p:spPr bwMode="auto">
            <a:xfrm>
              <a:off x="5948181"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rPr>
                <a:t>R3</a:t>
              </a:r>
            </a:p>
          </p:txBody>
        </p:sp>
        <p:sp>
          <p:nvSpPr>
            <p:cNvPr id="131" name="Rechteck 148"/>
            <p:cNvSpPr/>
            <p:nvPr/>
          </p:nvSpPr>
          <p:spPr bwMode="auto">
            <a:xfrm>
              <a:off x="6338880"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rPr>
                <a:t>R4</a:t>
              </a:r>
            </a:p>
          </p:txBody>
        </p:sp>
        <p:sp>
          <p:nvSpPr>
            <p:cNvPr id="132" name="Rechteck 149"/>
            <p:cNvSpPr/>
            <p:nvPr/>
          </p:nvSpPr>
          <p:spPr bwMode="auto">
            <a:xfrm>
              <a:off x="6729579"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sz="1400" dirty="0" smtClean="0">
                  <a:solidFill>
                    <a:schemeClr val="bg1"/>
                  </a:solidFill>
                  <a:latin typeface="+mn-lt"/>
                  <a:ea typeface="Arial Unicode MS" pitchFamily="34" charset="-128"/>
                  <a:cs typeface="Arial Unicode MS" pitchFamily="34" charset="-128"/>
                </a:rPr>
                <a:t>R</a:t>
              </a:r>
              <a:r>
                <a:rPr lang="de-DE" sz="1400" dirty="0">
                  <a:solidFill>
                    <a:schemeClr val="bg1"/>
                  </a:solidFill>
                  <a:latin typeface="+mn-lt"/>
                  <a:ea typeface="Arial Unicode MS" pitchFamily="34" charset="-128"/>
                  <a:cs typeface="Arial Unicode MS" pitchFamily="34" charset="-128"/>
                </a:rPr>
                <a:t>5</a:t>
              </a:r>
              <a:endPar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endParaRPr>
            </a:p>
          </p:txBody>
        </p:sp>
        <p:sp>
          <p:nvSpPr>
            <p:cNvPr id="133" name="Rechteck 150"/>
            <p:cNvSpPr/>
            <p:nvPr/>
          </p:nvSpPr>
          <p:spPr bwMode="auto">
            <a:xfrm>
              <a:off x="7120278"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sz="1400" dirty="0" smtClean="0">
                  <a:solidFill>
                    <a:schemeClr val="bg1"/>
                  </a:solidFill>
                  <a:latin typeface="+mn-lt"/>
                  <a:ea typeface="Arial Unicode MS" pitchFamily="34" charset="-128"/>
                  <a:cs typeface="Arial Unicode MS" pitchFamily="34" charset="-128"/>
                </a:rPr>
                <a:t>R6</a:t>
              </a:r>
              <a:endPar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endParaRPr>
            </a:p>
          </p:txBody>
        </p:sp>
        <p:sp>
          <p:nvSpPr>
            <p:cNvPr id="134" name="Rechteck 151"/>
            <p:cNvSpPr/>
            <p:nvPr/>
          </p:nvSpPr>
          <p:spPr bwMode="auto">
            <a:xfrm>
              <a:off x="7510977"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sz="1400" dirty="0" smtClean="0">
                  <a:solidFill>
                    <a:schemeClr val="bg1"/>
                  </a:solidFill>
                  <a:latin typeface="+mn-lt"/>
                  <a:ea typeface="Arial Unicode MS" pitchFamily="34" charset="-128"/>
                  <a:cs typeface="Arial Unicode MS" pitchFamily="34" charset="-128"/>
                </a:rPr>
                <a:t>R7</a:t>
              </a:r>
              <a:endPar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endParaRPr>
            </a:p>
          </p:txBody>
        </p:sp>
        <p:sp>
          <p:nvSpPr>
            <p:cNvPr id="135" name="Rechteck 152"/>
            <p:cNvSpPr/>
            <p:nvPr/>
          </p:nvSpPr>
          <p:spPr bwMode="auto">
            <a:xfrm>
              <a:off x="7901679" y="5560655"/>
              <a:ext cx="325804" cy="2921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r>
                <a:rPr lang="de-DE" sz="1400" dirty="0" smtClean="0">
                  <a:solidFill>
                    <a:schemeClr val="bg1"/>
                  </a:solidFill>
                  <a:latin typeface="+mn-lt"/>
                  <a:ea typeface="Arial Unicode MS" pitchFamily="34" charset="-128"/>
                  <a:cs typeface="Arial Unicode MS" pitchFamily="34" charset="-128"/>
                </a:rPr>
                <a:t>R8</a:t>
              </a:r>
              <a:endParaRPr kumimoji="0" lang="de-DE" sz="1400" b="0" i="0" u="none" strike="noStrike" cap="none" normalizeH="0" baseline="0" dirty="0" smtClean="0">
                <a:ln>
                  <a:noFill/>
                </a:ln>
                <a:solidFill>
                  <a:schemeClr val="bg1"/>
                </a:solidFill>
                <a:effectLst/>
                <a:latin typeface="+mn-lt"/>
                <a:ea typeface="Arial Unicode MS" pitchFamily="34" charset="-128"/>
                <a:cs typeface="Arial Unicode MS" pitchFamily="34" charset="-128"/>
              </a:endParaRPr>
            </a:p>
          </p:txBody>
        </p:sp>
      </p:grpSp>
      <p:sp>
        <p:nvSpPr>
          <p:cNvPr id="136" name="Textfeld 197"/>
          <p:cNvSpPr txBox="1"/>
          <p:nvPr/>
        </p:nvSpPr>
        <p:spPr>
          <a:xfrm rot="5400000">
            <a:off x="7451962" y="3956721"/>
            <a:ext cx="2365648" cy="369332"/>
          </a:xfrm>
          <a:prstGeom prst="rect">
            <a:avLst/>
          </a:prstGeom>
          <a:noFill/>
          <a:ln>
            <a:noFill/>
          </a:ln>
        </p:spPr>
        <p:txBody>
          <a:bodyPr wrap="none" rtlCol="0">
            <a:spAutoFit/>
          </a:bodyPr>
          <a:lstStyle/>
          <a:p>
            <a:r>
              <a:rPr lang="de-DE" sz="1800" dirty="0" err="1" smtClean="0">
                <a:latin typeface="+mj-lt"/>
              </a:rPr>
              <a:t>intersection</a:t>
            </a:r>
            <a:r>
              <a:rPr lang="de-DE" sz="1800" dirty="0" smtClean="0">
                <a:latin typeface="+mj-lt"/>
              </a:rPr>
              <a:t> </a:t>
            </a:r>
            <a:r>
              <a:rPr lang="de-DE" sz="1800" dirty="0" err="1" smtClean="0">
                <a:latin typeface="+mj-lt"/>
              </a:rPr>
              <a:t>candidates</a:t>
            </a:r>
            <a:endParaRPr lang="de-DE" sz="1800" dirty="0">
              <a:latin typeface="+mj-lt"/>
            </a:endParaRPr>
          </a:p>
        </p:txBody>
      </p:sp>
      <p:grpSp>
        <p:nvGrpSpPr>
          <p:cNvPr id="145" name="Group 144"/>
          <p:cNvGrpSpPr/>
          <p:nvPr/>
        </p:nvGrpSpPr>
        <p:grpSpPr>
          <a:xfrm>
            <a:off x="5169153" y="2841899"/>
            <a:ext cx="388554" cy="2315531"/>
            <a:chOff x="5169153" y="2841899"/>
            <a:chExt cx="388554" cy="2315531"/>
          </a:xfrm>
        </p:grpSpPr>
        <p:sp>
          <p:nvSpPr>
            <p:cNvPr id="139" name="Gleichschenkliges Dreieck 129"/>
            <p:cNvSpPr>
              <a:spLocks noChangeArrowheads="1"/>
            </p:cNvSpPr>
            <p:nvPr/>
          </p:nvSpPr>
          <p:spPr bwMode="auto">
            <a:xfrm>
              <a:off x="5169156" y="2841899"/>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0" name="Gleichschenkliges Dreieck 129"/>
            <p:cNvSpPr>
              <a:spLocks noChangeArrowheads="1"/>
            </p:cNvSpPr>
            <p:nvPr/>
          </p:nvSpPr>
          <p:spPr bwMode="auto">
            <a:xfrm>
              <a:off x="5169155" y="3248531"/>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1" name="Gleichschenkliges Dreieck 129"/>
            <p:cNvSpPr>
              <a:spLocks noChangeArrowheads="1"/>
            </p:cNvSpPr>
            <p:nvPr/>
          </p:nvSpPr>
          <p:spPr bwMode="auto">
            <a:xfrm>
              <a:off x="5169156" y="365689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2" name="Gleichschenkliges Dreieck 129"/>
            <p:cNvSpPr>
              <a:spLocks noChangeArrowheads="1"/>
            </p:cNvSpPr>
            <p:nvPr/>
          </p:nvSpPr>
          <p:spPr bwMode="auto">
            <a:xfrm>
              <a:off x="5169156" y="406577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3" name="Gleichschenkliges Dreieck 129"/>
            <p:cNvSpPr>
              <a:spLocks noChangeArrowheads="1"/>
            </p:cNvSpPr>
            <p:nvPr/>
          </p:nvSpPr>
          <p:spPr bwMode="auto">
            <a:xfrm>
              <a:off x="5169154" y="445890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4" name="Gleichschenkliges Dreieck 129"/>
            <p:cNvSpPr>
              <a:spLocks noChangeArrowheads="1"/>
            </p:cNvSpPr>
            <p:nvPr/>
          </p:nvSpPr>
          <p:spPr bwMode="auto">
            <a:xfrm>
              <a:off x="5169153" y="4854693"/>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grpSp>
        <p:nvGrpSpPr>
          <p:cNvPr id="146" name="Group 145"/>
          <p:cNvGrpSpPr/>
          <p:nvPr/>
        </p:nvGrpSpPr>
        <p:grpSpPr>
          <a:xfrm>
            <a:off x="5591229" y="2842163"/>
            <a:ext cx="397847" cy="2314633"/>
            <a:chOff x="5159860" y="2841899"/>
            <a:chExt cx="397847" cy="2314633"/>
          </a:xfrm>
        </p:grpSpPr>
        <p:sp>
          <p:nvSpPr>
            <p:cNvPr id="147" name="Gleichschenkliges Dreieck 129"/>
            <p:cNvSpPr>
              <a:spLocks noChangeArrowheads="1"/>
            </p:cNvSpPr>
            <p:nvPr/>
          </p:nvSpPr>
          <p:spPr bwMode="auto">
            <a:xfrm>
              <a:off x="5169156" y="2841899"/>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8" name="Gleichschenkliges Dreieck 129"/>
            <p:cNvSpPr>
              <a:spLocks noChangeArrowheads="1"/>
            </p:cNvSpPr>
            <p:nvPr/>
          </p:nvSpPr>
          <p:spPr bwMode="auto">
            <a:xfrm>
              <a:off x="5169155" y="3248531"/>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49" name="Gleichschenkliges Dreieck 129"/>
            <p:cNvSpPr>
              <a:spLocks noChangeArrowheads="1"/>
            </p:cNvSpPr>
            <p:nvPr/>
          </p:nvSpPr>
          <p:spPr bwMode="auto">
            <a:xfrm>
              <a:off x="5169156" y="365689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0" name="Gleichschenkliges Dreieck 129"/>
            <p:cNvSpPr>
              <a:spLocks noChangeArrowheads="1"/>
            </p:cNvSpPr>
            <p:nvPr/>
          </p:nvSpPr>
          <p:spPr bwMode="auto">
            <a:xfrm>
              <a:off x="5169156" y="4065774"/>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1" name="Gleichschenkliges Dreieck 129"/>
            <p:cNvSpPr>
              <a:spLocks noChangeArrowheads="1"/>
            </p:cNvSpPr>
            <p:nvPr/>
          </p:nvSpPr>
          <p:spPr bwMode="auto">
            <a:xfrm>
              <a:off x="5159860" y="4458641"/>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sp>
          <p:nvSpPr>
            <p:cNvPr id="152" name="Gleichschenkliges Dreieck 129"/>
            <p:cNvSpPr>
              <a:spLocks noChangeArrowheads="1"/>
            </p:cNvSpPr>
            <p:nvPr/>
          </p:nvSpPr>
          <p:spPr bwMode="auto">
            <a:xfrm>
              <a:off x="5169156" y="4853795"/>
              <a:ext cx="388551" cy="302737"/>
            </a:xfrm>
            <a:prstGeom prst="triangle">
              <a:avLst>
                <a:gd name="adj" fmla="val 50702"/>
              </a:avLst>
            </a:prstGeom>
            <a:solidFill>
              <a:schemeClr val="accent2"/>
            </a:solidFill>
            <a:ln w="9525">
              <a:solidFill>
                <a:schemeClr val="tx1"/>
              </a:solidFill>
              <a:round/>
              <a:headEnd/>
              <a:tailEnd/>
            </a:ln>
          </p:spPr>
          <p:txBody>
            <a:bodyPr wrap="none">
              <a:prstTxWarp prst="textNoShape">
                <a:avLst/>
              </a:prstTxWarp>
            </a:bodyPr>
            <a:lstStyle/>
            <a:p>
              <a:endParaRPr lang="de-DE"/>
            </a:p>
          </p:txBody>
        </p:sp>
      </p:grpSp>
      <p:sp>
        <p:nvSpPr>
          <p:cNvPr id="153" name="Rounded Rectangle 152"/>
          <p:cNvSpPr/>
          <p:nvPr/>
        </p:nvSpPr>
        <p:spPr>
          <a:xfrm rot="5400000">
            <a:off x="3783537" y="4070911"/>
            <a:ext cx="3153837" cy="39449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5400000">
            <a:off x="4196471" y="4052476"/>
            <a:ext cx="3153837" cy="43137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feld 197"/>
          <p:cNvSpPr txBox="1"/>
          <p:nvPr/>
        </p:nvSpPr>
        <p:spPr>
          <a:xfrm>
            <a:off x="6484211" y="1978164"/>
            <a:ext cx="558230" cy="369332"/>
          </a:xfrm>
          <a:prstGeom prst="rect">
            <a:avLst/>
          </a:prstGeom>
          <a:noFill/>
          <a:ln>
            <a:noFill/>
          </a:ln>
        </p:spPr>
        <p:txBody>
          <a:bodyPr wrap="none" rtlCol="0">
            <a:spAutoFit/>
          </a:bodyPr>
          <a:lstStyle/>
          <a:p>
            <a:r>
              <a:rPr lang="de-DE" sz="1800" dirty="0" err="1" smtClean="0">
                <a:latin typeface="+mj-lt"/>
              </a:rPr>
              <a:t>rays</a:t>
            </a:r>
            <a:endParaRPr lang="de-DE" sz="1800" dirty="0">
              <a:latin typeface="+mj-lt"/>
            </a:endParaRPr>
          </a:p>
        </p:txBody>
      </p:sp>
    </p:spTree>
    <p:extLst>
      <p:ext uri="{BB962C8B-B14F-4D97-AF65-F5344CB8AC3E}">
        <p14:creationId xmlns:p14="http://schemas.microsoft.com/office/powerpoint/2010/main" val="31897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Hybrid </a:t>
            </a:r>
            <a:r>
              <a:rPr lang="en-US" dirty="0" err="1"/>
              <a:t>I</a:t>
            </a:r>
            <a:r>
              <a:rPr lang="en-US" dirty="0" err="1" smtClean="0"/>
              <a:t>ntersector</a:t>
            </a:r>
            <a:endParaRPr lang="en-US" dirty="0" smtClean="0"/>
          </a:p>
          <a:p>
            <a:pPr lvl="1"/>
            <a:endParaRPr lang="en-US" dirty="0"/>
          </a:p>
          <a:p>
            <a:pPr lvl="1"/>
            <a:r>
              <a:rPr lang="en-US" dirty="0" smtClean="0"/>
              <a:t>Detect rays with high workload</a:t>
            </a:r>
          </a:p>
          <a:p>
            <a:pPr lvl="2"/>
            <a:r>
              <a:rPr lang="en-US" dirty="0" smtClean="0"/>
              <a:t>Compute intersections for single ray in parallel</a:t>
            </a:r>
          </a:p>
          <a:p>
            <a:pPr lvl="1"/>
            <a:r>
              <a:rPr lang="en-US" dirty="0" smtClean="0"/>
              <a:t>Proceed with the remaining rays</a:t>
            </a:r>
          </a:p>
          <a:p>
            <a:pPr lvl="1"/>
            <a:endParaRPr lang="en-US" dirty="0" smtClean="0"/>
          </a:p>
          <a:p>
            <a:pPr lvl="1"/>
            <a:r>
              <a:rPr lang="en-US" dirty="0" smtClean="0"/>
              <a:t>Up to 25% overall speedup</a:t>
            </a:r>
          </a:p>
          <a:p>
            <a:pPr lvl="2"/>
            <a:r>
              <a:rPr lang="en-US" dirty="0" smtClean="0"/>
              <a:t>Brute force path tracing</a:t>
            </a:r>
          </a:p>
          <a:p>
            <a:pPr lvl="2"/>
            <a:r>
              <a:rPr lang="en-US" dirty="0" smtClean="0"/>
              <a:t>No other optimizations</a:t>
            </a:r>
          </a:p>
          <a:p>
            <a:pPr lvl="1"/>
            <a:r>
              <a:rPr lang="en-US" dirty="0" smtClean="0"/>
              <a:t>No overhead on Fermi GPUs</a:t>
            </a:r>
          </a:p>
        </p:txBody>
      </p:sp>
    </p:spTree>
    <p:extLst>
      <p:ext uri="{BB962C8B-B14F-4D97-AF65-F5344CB8AC3E}">
        <p14:creationId xmlns:p14="http://schemas.microsoft.com/office/powerpoint/2010/main" val="1753474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Results</a:t>
            </a:r>
            <a:endParaRPr lang="en-US" dirty="0"/>
          </a:p>
        </p:txBody>
      </p:sp>
    </p:spTree>
    <p:extLst>
      <p:ext uri="{BB962C8B-B14F-4D97-AF65-F5344CB8AC3E}">
        <p14:creationId xmlns:p14="http://schemas.microsoft.com/office/powerpoint/2010/main" val="504549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nimations.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850900" y="838200"/>
            <a:ext cx="7823200" cy="5867400"/>
          </a:xfrm>
          <a:prstGeom prst="rect">
            <a:avLst/>
          </a:prstGeom>
          <a:ln>
            <a:noFill/>
          </a:ln>
          <a:effectLst>
            <a:softEdge rad="112500"/>
          </a:effectLst>
        </p:spPr>
      </p:pic>
    </p:spTree>
    <p:extLst>
      <p:ext uri="{BB962C8B-B14F-4D97-AF65-F5344CB8AC3E}">
        <p14:creationId xmlns:p14="http://schemas.microsoft.com/office/powerpoint/2010/main" val="904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Results</a:t>
            </a:r>
            <a:endParaRPr lang="en-US" dirty="0"/>
          </a:p>
        </p:txBody>
      </p:sp>
      <p:sp>
        <p:nvSpPr>
          <p:cNvPr id="3" name="TextBox 2"/>
          <p:cNvSpPr txBox="1"/>
          <p:nvPr/>
        </p:nvSpPr>
        <p:spPr>
          <a:xfrm>
            <a:off x="734278" y="6096056"/>
            <a:ext cx="7786742" cy="707886"/>
          </a:xfrm>
          <a:prstGeom prst="rect">
            <a:avLst/>
          </a:prstGeom>
          <a:noFill/>
        </p:spPr>
        <p:txBody>
          <a:bodyPr wrap="square" rtlCol="0">
            <a:spAutoFit/>
          </a:bodyPr>
          <a:lstStyle/>
          <a:p>
            <a:r>
              <a:rPr lang="en-US" sz="2000" dirty="0" smtClean="0"/>
              <a:t>Times for primary rays and simple shading (no shadows). Frame rate does not include build time. GeForce 280 GTX</a:t>
            </a:r>
          </a:p>
        </p:txBody>
      </p:sp>
      <p:pic>
        <p:nvPicPr>
          <p:cNvPr id="4" name="Picture 3" descr="fairy_ws.jpg"/>
          <p:cNvPicPr>
            <a:picLocks noChangeAspect="1"/>
          </p:cNvPicPr>
          <p:nvPr/>
        </p:nvPicPr>
        <p:blipFill>
          <a:blip r:embed="rId2" cstate="print"/>
          <a:stretch>
            <a:fillRect/>
          </a:stretch>
        </p:blipFill>
        <p:spPr>
          <a:xfrm>
            <a:off x="1228725" y="1381148"/>
            <a:ext cx="1439999" cy="1080000"/>
          </a:xfrm>
          <a:prstGeom prst="rect">
            <a:avLst/>
          </a:prstGeom>
          <a:ln>
            <a:noFill/>
          </a:ln>
          <a:effectLst>
            <a:outerShdw blurRad="292100" dist="139700" dir="2700000" algn="tl" rotWithShape="0">
              <a:srgbClr val="333333">
                <a:alpha val="65000"/>
              </a:srgbClr>
            </a:outerShdw>
          </a:effectLst>
        </p:spPr>
      </p:pic>
      <p:pic>
        <p:nvPicPr>
          <p:cNvPr id="5" name="Picture 4" descr="bunny_dragon_2_ws.jpg"/>
          <p:cNvPicPr>
            <a:picLocks noChangeAspect="1"/>
          </p:cNvPicPr>
          <p:nvPr/>
        </p:nvPicPr>
        <p:blipFill>
          <a:blip r:embed="rId3" cstate="print"/>
          <a:stretch>
            <a:fillRect/>
          </a:stretch>
        </p:blipFill>
        <p:spPr>
          <a:xfrm>
            <a:off x="3086112" y="1381148"/>
            <a:ext cx="1440000" cy="1080000"/>
          </a:xfrm>
          <a:prstGeom prst="rect">
            <a:avLst/>
          </a:prstGeom>
          <a:ln>
            <a:noFill/>
          </a:ln>
          <a:effectLst>
            <a:outerShdw blurRad="292100" dist="139700" dir="2700000" algn="tl" rotWithShape="0">
              <a:srgbClr val="333333">
                <a:alpha val="65000"/>
              </a:srgbClr>
            </a:outerShdw>
          </a:effectLst>
        </p:spPr>
      </p:pic>
      <p:pic>
        <p:nvPicPr>
          <p:cNvPr id="6" name="Picture 5" descr="conference_ws.jpg"/>
          <p:cNvPicPr>
            <a:picLocks noChangeAspect="1"/>
          </p:cNvPicPr>
          <p:nvPr/>
        </p:nvPicPr>
        <p:blipFill>
          <a:blip r:embed="rId4" cstate="print"/>
          <a:stretch>
            <a:fillRect/>
          </a:stretch>
        </p:blipFill>
        <p:spPr>
          <a:xfrm>
            <a:off x="4872062" y="1381148"/>
            <a:ext cx="1440000" cy="1080000"/>
          </a:xfrm>
          <a:prstGeom prst="rect">
            <a:avLst/>
          </a:prstGeom>
          <a:ln>
            <a:noFill/>
          </a:ln>
          <a:effectLst>
            <a:outerShdw blurRad="292100" dist="139700" dir="2700000" algn="tl" rotWithShape="0">
              <a:srgbClr val="333333">
                <a:alpha val="65000"/>
              </a:srgbClr>
            </a:outerShdw>
          </a:effectLst>
        </p:spPr>
      </p:pic>
      <p:pic>
        <p:nvPicPr>
          <p:cNvPr id="7" name="Picture 6" descr="soda_ws.jpg"/>
          <p:cNvPicPr>
            <a:picLocks noChangeAspect="1"/>
          </p:cNvPicPr>
          <p:nvPr/>
        </p:nvPicPr>
        <p:blipFill>
          <a:blip r:embed="rId5" cstate="print"/>
          <a:stretch>
            <a:fillRect/>
          </a:stretch>
        </p:blipFill>
        <p:spPr>
          <a:xfrm>
            <a:off x="6658012" y="1381148"/>
            <a:ext cx="1440000" cy="1080000"/>
          </a:xfrm>
          <a:prstGeom prst="rect">
            <a:avLst/>
          </a:prstGeom>
          <a:ln>
            <a:noFill/>
          </a:ln>
          <a:effectLst>
            <a:outerShdw blurRad="292100" dist="139700" dir="2700000" algn="tl" rotWithShape="0">
              <a:srgbClr val="333333">
                <a:alpha val="65000"/>
              </a:srgbClr>
            </a:outerShdw>
          </a:effectLst>
        </p:spPr>
      </p:pic>
      <p:graphicFrame>
        <p:nvGraphicFramePr>
          <p:cNvPr id="8" name="Content Placeholder 4"/>
          <p:cNvGraphicFramePr>
            <a:graphicFrameLocks/>
          </p:cNvGraphicFramePr>
          <p:nvPr>
            <p:extLst>
              <p:ext uri="{D42A27DB-BD31-4B8C-83A1-F6EECF244321}">
                <p14:modId xmlns:p14="http://schemas.microsoft.com/office/powerpoint/2010/main" val="80856716"/>
              </p:ext>
            </p:extLst>
          </p:nvPr>
        </p:nvGraphicFramePr>
        <p:xfrm>
          <a:off x="948593" y="2809908"/>
          <a:ext cx="7429550" cy="3200400"/>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1794607"/>
                <a:gridCol w="1371600"/>
                <a:gridCol w="1447800"/>
                <a:gridCol w="1329633"/>
                <a:gridCol w="1485910"/>
              </a:tblGrid>
              <a:tr h="532131">
                <a:tc>
                  <a:txBody>
                    <a:bodyPr/>
                    <a:lstStyle/>
                    <a:p>
                      <a:pPr algn="ctr"/>
                      <a:r>
                        <a:rPr lang="en-US" dirty="0" smtClean="0">
                          <a:latin typeface="Constantia" pitchFamily="18" charset="0"/>
                        </a:rPr>
                        <a:t>Model</a:t>
                      </a:r>
                      <a:br>
                        <a:rPr lang="en-US" dirty="0" smtClean="0">
                          <a:latin typeface="Constantia" pitchFamily="18" charset="0"/>
                        </a:rPr>
                      </a:br>
                      <a:r>
                        <a:rPr lang="en-US" sz="1800" kern="1200" baseline="0" dirty="0" smtClean="0">
                          <a:latin typeface="Constantia" pitchFamily="18" charset="0"/>
                        </a:rPr>
                        <a:t>(Triangles)</a:t>
                      </a:r>
                      <a:endParaRPr lang="en-US" dirty="0">
                        <a:latin typeface="Constantia" pitchFamily="18" charset="0"/>
                      </a:endParaRPr>
                    </a:p>
                  </a:txBody>
                  <a:tcPr/>
                </a:tc>
                <a:tc>
                  <a:txBody>
                    <a:bodyPr/>
                    <a:lstStyle/>
                    <a:p>
                      <a:pPr algn="ctr"/>
                      <a:r>
                        <a:rPr lang="en-US" sz="1800" kern="1200" baseline="0" dirty="0" smtClean="0">
                          <a:latin typeface="Constantia" pitchFamily="18" charset="0"/>
                        </a:rPr>
                        <a:t>LBVH</a:t>
                      </a:r>
                      <a:br>
                        <a:rPr lang="en-US" sz="1800" kern="1200" baseline="0" dirty="0" smtClean="0">
                          <a:latin typeface="Constantia" pitchFamily="18" charset="0"/>
                        </a:rPr>
                      </a:br>
                      <a:endParaRPr lang="en-US" dirty="0">
                        <a:latin typeface="Constantia" pitchFamily="18" charset="0"/>
                      </a:endParaRPr>
                    </a:p>
                  </a:txBody>
                  <a:tcPr/>
                </a:tc>
                <a:tc>
                  <a:txBody>
                    <a:bodyPr/>
                    <a:lstStyle/>
                    <a:p>
                      <a:pPr algn="ctr"/>
                      <a:r>
                        <a:rPr lang="en-US" sz="1800" kern="1200" baseline="0" dirty="0" smtClean="0">
                          <a:latin typeface="Constantia" pitchFamily="18" charset="0"/>
                        </a:rPr>
                        <a:t>Grid</a:t>
                      </a:r>
                      <a:br>
                        <a:rPr lang="en-US" sz="1800" kern="1200" baseline="0" dirty="0" smtClean="0">
                          <a:latin typeface="Constantia" pitchFamily="18" charset="0"/>
                        </a:rPr>
                      </a:br>
                      <a:endParaRPr lang="en-US" dirty="0">
                        <a:latin typeface="Constantia" pitchFamily="18" charset="0"/>
                      </a:endParaRPr>
                    </a:p>
                  </a:txBody>
                  <a:tcPr/>
                </a:tc>
                <a:tc>
                  <a:txBody>
                    <a:bodyPr/>
                    <a:lstStyle/>
                    <a:p>
                      <a:pPr algn="ctr"/>
                      <a:r>
                        <a:rPr lang="en-US" sz="1800" kern="1200" baseline="0" dirty="0" smtClean="0">
                          <a:latin typeface="Constantia" pitchFamily="18" charset="0"/>
                        </a:rPr>
                        <a:t>2lvl Grid</a:t>
                      </a:r>
                      <a:endParaRPr lang="en-US" dirty="0">
                        <a:latin typeface="Constantia" pitchFamily="18" charset="0"/>
                      </a:endParaRPr>
                    </a:p>
                  </a:txBody>
                  <a:tcPr/>
                </a:tc>
                <a:tc>
                  <a:txBody>
                    <a:bodyPr/>
                    <a:lstStyle/>
                    <a:p>
                      <a:pPr algn="ctr"/>
                      <a:r>
                        <a:rPr lang="en-US" sz="1800" kern="1200" baseline="0" dirty="0" smtClean="0">
                          <a:latin typeface="Constantia" pitchFamily="18" charset="0"/>
                        </a:rPr>
                        <a:t>Hybrid BVH</a:t>
                      </a:r>
                      <a:endParaRPr lang="en-US" dirty="0">
                        <a:latin typeface="Constantia" pitchFamily="18" charset="0"/>
                      </a:endParaRPr>
                    </a:p>
                  </a:txBody>
                  <a:tcPr/>
                </a:tc>
              </a:tr>
              <a:tr h="532131">
                <a:tc>
                  <a:txBody>
                    <a:bodyPr/>
                    <a:lstStyle/>
                    <a:p>
                      <a:pPr algn="ctr"/>
                      <a:r>
                        <a:rPr lang="en-US" sz="1800" kern="1200" baseline="0" dirty="0" smtClean="0">
                          <a:latin typeface="Constantia" pitchFamily="18" charset="0"/>
                        </a:rPr>
                        <a:t>Fairy</a:t>
                      </a:r>
                    </a:p>
                    <a:p>
                      <a:pPr algn="ctr"/>
                      <a:r>
                        <a:rPr lang="en-US" sz="1800" kern="1200" baseline="0" dirty="0" smtClean="0">
                          <a:latin typeface="Constantia" pitchFamily="18" charset="0"/>
                        </a:rPr>
                        <a:t>(174K)</a:t>
                      </a:r>
                      <a:endParaRPr lang="en-US" dirty="0">
                        <a:latin typeface="Constantia" pitchFamily="18" charset="0"/>
                      </a:endParaRPr>
                    </a:p>
                  </a:txBody>
                  <a:tcPr/>
                </a:tc>
                <a:tc>
                  <a:txBody>
                    <a:bodyPr/>
                    <a:lstStyle/>
                    <a:p>
                      <a:pPr algn="ctr"/>
                      <a:r>
                        <a:rPr lang="en-US" sz="1800" kern="1200" baseline="0" dirty="0" smtClean="0">
                          <a:latin typeface="Constantia" pitchFamily="18" charset="0"/>
                        </a:rPr>
                        <a:t>10.3 ms</a:t>
                      </a:r>
                      <a:br>
                        <a:rPr lang="en-US" sz="1800" kern="1200" baseline="0" dirty="0" smtClean="0">
                          <a:latin typeface="Constantia" pitchFamily="18" charset="0"/>
                        </a:rPr>
                      </a:br>
                      <a:r>
                        <a:rPr lang="en-US" sz="1800" kern="1200" baseline="0" dirty="0" smtClean="0">
                          <a:latin typeface="Constantia" pitchFamily="18" charset="0"/>
                        </a:rPr>
                        <a:t>1.8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24 ms</a:t>
                      </a:r>
                      <a:br>
                        <a:rPr lang="en-US" sz="1800" kern="1200" baseline="0" dirty="0" smtClean="0">
                          <a:latin typeface="Constantia" pitchFamily="18" charset="0"/>
                        </a:rPr>
                      </a:br>
                      <a:r>
                        <a:rPr lang="en-US" sz="1800" kern="1200" baseline="0" dirty="0" smtClean="0">
                          <a:latin typeface="Constantia" pitchFamily="18" charset="0"/>
                        </a:rPr>
                        <a:t>3.5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8 ms</a:t>
                      </a:r>
                      <a:br>
                        <a:rPr lang="en-US" sz="1800" kern="1200" baseline="0" dirty="0" smtClean="0">
                          <a:latin typeface="Constantia" pitchFamily="18" charset="0"/>
                        </a:rPr>
                      </a:br>
                      <a:r>
                        <a:rPr lang="en-US" sz="1800" kern="1200" baseline="0" dirty="0" smtClean="0">
                          <a:latin typeface="Constantia" pitchFamily="18" charset="0"/>
                        </a:rPr>
                        <a:t> 9.2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124 ms</a:t>
                      </a:r>
                      <a:br>
                        <a:rPr lang="en-US" sz="1800" kern="1200" baseline="0" dirty="0" smtClean="0">
                          <a:latin typeface="Constantia" pitchFamily="18" charset="0"/>
                        </a:rPr>
                      </a:br>
                      <a:r>
                        <a:rPr lang="en-US" sz="1800" kern="1200" baseline="0" dirty="0" smtClean="0">
                          <a:latin typeface="Constantia" pitchFamily="18" charset="0"/>
                        </a:rPr>
                        <a:t>11.6 fps</a:t>
                      </a:r>
                      <a:endParaRPr lang="en-US" dirty="0">
                        <a:latin typeface="Constantia" pitchFamily="18" charset="0"/>
                      </a:endParaRPr>
                    </a:p>
                  </a:txBody>
                  <a:tcPr/>
                </a:tc>
              </a:tr>
              <a:tr h="532131">
                <a:tc>
                  <a:txBody>
                    <a:bodyPr/>
                    <a:lstStyle/>
                    <a:p>
                      <a:pPr algn="ctr"/>
                      <a:r>
                        <a:rPr lang="en-US" dirty="0" smtClean="0">
                          <a:latin typeface="Constantia" pitchFamily="18" charset="0"/>
                        </a:rPr>
                        <a:t>Bunny/Dragon</a:t>
                      </a:r>
                      <a:r>
                        <a:rPr lang="en-US" baseline="0" dirty="0" smtClean="0">
                          <a:latin typeface="Constantia" pitchFamily="18" charset="0"/>
                        </a:rPr>
                        <a:t> (252K)</a:t>
                      </a:r>
                      <a:endParaRPr lang="en-US" dirty="0">
                        <a:latin typeface="Constantia" pitchFamily="18" charset="0"/>
                      </a:endParaRPr>
                    </a:p>
                  </a:txBody>
                  <a:tcPr/>
                </a:tc>
                <a:tc>
                  <a:txBody>
                    <a:bodyPr/>
                    <a:lstStyle/>
                    <a:p>
                      <a:pPr algn="ctr"/>
                      <a:r>
                        <a:rPr lang="en-US" sz="1800" kern="1200" baseline="0" dirty="0" smtClean="0">
                          <a:latin typeface="Constantia" pitchFamily="18" charset="0"/>
                        </a:rPr>
                        <a:t>17 ms</a:t>
                      </a:r>
                      <a:br>
                        <a:rPr lang="en-US" sz="1800" kern="1200" baseline="0" dirty="0" smtClean="0">
                          <a:latin typeface="Constantia" pitchFamily="18" charset="0"/>
                        </a:rPr>
                      </a:br>
                      <a:r>
                        <a:rPr lang="en-US" sz="1800" kern="1200" baseline="0" dirty="0" smtClean="0">
                          <a:latin typeface="Constantia" pitchFamily="18" charset="0"/>
                        </a:rPr>
                        <a:t>7.3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13 ms</a:t>
                      </a:r>
                      <a:br>
                        <a:rPr lang="en-US" sz="1800" kern="1200" baseline="0" dirty="0" smtClean="0">
                          <a:latin typeface="Constantia" pitchFamily="18" charset="0"/>
                        </a:rPr>
                      </a:br>
                      <a:r>
                        <a:rPr lang="en-US" sz="1800" kern="1200" baseline="0" dirty="0" smtClean="0">
                          <a:latin typeface="Constantia" pitchFamily="18" charset="0"/>
                        </a:rPr>
                        <a:t>7.7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13 ms</a:t>
                      </a:r>
                      <a:br>
                        <a:rPr lang="en-US" sz="1800" kern="1200" baseline="0" dirty="0" smtClean="0">
                          <a:latin typeface="Constantia" pitchFamily="18" charset="0"/>
                        </a:rPr>
                      </a:br>
                      <a:r>
                        <a:rPr lang="en-US" sz="1800" kern="1200" baseline="0" dirty="0" smtClean="0">
                          <a:latin typeface="Constantia" pitchFamily="18" charset="0"/>
                        </a:rPr>
                        <a:t>10.3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66 ms</a:t>
                      </a:r>
                      <a:br>
                        <a:rPr lang="en-US" sz="1800" kern="1200" baseline="0" dirty="0" smtClean="0">
                          <a:latin typeface="Constantia" pitchFamily="18" charset="0"/>
                        </a:rPr>
                      </a:br>
                      <a:r>
                        <a:rPr lang="en-US" sz="1800" kern="1200" baseline="0" dirty="0" smtClean="0">
                          <a:latin typeface="Constantia" pitchFamily="18" charset="0"/>
                        </a:rPr>
                        <a:t>7.6 fps</a:t>
                      </a:r>
                      <a:endParaRPr lang="en-US" dirty="0">
                        <a:latin typeface="Constantia" pitchFamily="18" charset="0"/>
                      </a:endParaRPr>
                    </a:p>
                  </a:txBody>
                  <a:tcPr/>
                </a:tc>
              </a:tr>
              <a:tr h="532131">
                <a:tc>
                  <a:txBody>
                    <a:bodyPr/>
                    <a:lstStyle/>
                    <a:p>
                      <a:pPr algn="ctr"/>
                      <a:r>
                        <a:rPr lang="en-US" dirty="0" smtClean="0">
                          <a:latin typeface="Constantia" pitchFamily="18" charset="0"/>
                        </a:rPr>
                        <a:t>Conference</a:t>
                      </a:r>
                      <a:br>
                        <a:rPr lang="en-US" dirty="0" smtClean="0">
                          <a:latin typeface="Constantia" pitchFamily="18" charset="0"/>
                        </a:rPr>
                      </a:br>
                      <a:r>
                        <a:rPr lang="en-US" dirty="0" smtClean="0">
                          <a:latin typeface="Constantia" pitchFamily="18" charset="0"/>
                        </a:rPr>
                        <a:t>(284K)</a:t>
                      </a:r>
                      <a:endParaRPr lang="en-US" dirty="0">
                        <a:latin typeface="Constantia" pitchFamily="18" charset="0"/>
                      </a:endParaRPr>
                    </a:p>
                  </a:txBody>
                  <a:tcPr/>
                </a:tc>
                <a:tc>
                  <a:txBody>
                    <a:bodyPr/>
                    <a:lstStyle/>
                    <a:p>
                      <a:pPr algn="ctr"/>
                      <a:r>
                        <a:rPr lang="en-US" sz="1800" kern="1200" baseline="0" dirty="0" smtClean="0">
                          <a:latin typeface="Constantia" pitchFamily="18" charset="0"/>
                        </a:rPr>
                        <a:t>19 ms</a:t>
                      </a:r>
                      <a:br>
                        <a:rPr lang="en-US" sz="1800" kern="1200" baseline="0" dirty="0" smtClean="0">
                          <a:latin typeface="Constantia" pitchFamily="18" charset="0"/>
                        </a:rPr>
                      </a:br>
                      <a:r>
                        <a:rPr lang="en-US" sz="1800" kern="1200" baseline="0" dirty="0" smtClean="0">
                          <a:latin typeface="Constantia" pitchFamily="18" charset="0"/>
                        </a:rPr>
                        <a:t>6.7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27 ms</a:t>
                      </a:r>
                      <a:br>
                        <a:rPr lang="en-US" sz="1800" kern="1200" baseline="0" dirty="0" smtClean="0">
                          <a:latin typeface="Constantia" pitchFamily="18" charset="0"/>
                        </a:rPr>
                      </a:br>
                      <a:r>
                        <a:rPr lang="en-US" sz="1800" kern="1200" baseline="0" dirty="0" smtClean="0">
                          <a:latin typeface="Constantia" pitchFamily="18" charset="0"/>
                        </a:rPr>
                        <a:t>7.0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17 ms</a:t>
                      </a:r>
                      <a:br>
                        <a:rPr lang="en-US" sz="1800" kern="1200" baseline="0" dirty="0" smtClean="0">
                          <a:latin typeface="Constantia" pitchFamily="18" charset="0"/>
                        </a:rPr>
                      </a:br>
                      <a:r>
                        <a:rPr lang="en-US" sz="1800" kern="1200" baseline="0" dirty="0" smtClean="0">
                          <a:latin typeface="Constantia" pitchFamily="18" charset="0"/>
                        </a:rPr>
                        <a:t>12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105 ms</a:t>
                      </a:r>
                      <a:br>
                        <a:rPr lang="en-US" sz="1800" kern="1200" baseline="0" dirty="0" smtClean="0">
                          <a:latin typeface="Constantia" pitchFamily="18" charset="0"/>
                        </a:rPr>
                      </a:br>
                      <a:r>
                        <a:rPr lang="en-US" sz="1800" kern="1200" baseline="0" dirty="0" smtClean="0">
                          <a:latin typeface="Constantia" pitchFamily="18" charset="0"/>
                        </a:rPr>
                        <a:t>22.9 fps</a:t>
                      </a:r>
                      <a:endParaRPr lang="en-US" dirty="0">
                        <a:latin typeface="Constantia" pitchFamily="18" charset="0"/>
                      </a:endParaRPr>
                    </a:p>
                  </a:txBody>
                  <a:tcPr/>
                </a:tc>
              </a:tr>
              <a:tr h="532131">
                <a:tc>
                  <a:txBody>
                    <a:bodyPr/>
                    <a:lstStyle/>
                    <a:p>
                      <a:pPr algn="ctr"/>
                      <a:r>
                        <a:rPr lang="en-US" dirty="0" smtClean="0">
                          <a:latin typeface="Constantia" pitchFamily="18" charset="0"/>
                        </a:rPr>
                        <a:t>Soda Hall</a:t>
                      </a:r>
                      <a:br>
                        <a:rPr lang="en-US" dirty="0" smtClean="0">
                          <a:latin typeface="Constantia" pitchFamily="18" charset="0"/>
                        </a:rPr>
                      </a:br>
                      <a:r>
                        <a:rPr lang="en-US" dirty="0" smtClean="0">
                          <a:latin typeface="Constantia" pitchFamily="18" charset="0"/>
                        </a:rPr>
                        <a:t>(2.2M)</a:t>
                      </a:r>
                      <a:endParaRPr lang="en-US" dirty="0">
                        <a:latin typeface="Constantia" pitchFamily="18" charset="0"/>
                      </a:endParaRPr>
                    </a:p>
                  </a:txBody>
                  <a:tcPr/>
                </a:tc>
                <a:tc>
                  <a:txBody>
                    <a:bodyPr/>
                    <a:lstStyle/>
                    <a:p>
                      <a:pPr algn="ctr"/>
                      <a:r>
                        <a:rPr lang="en-US" sz="1800" kern="1200" baseline="0" dirty="0" smtClean="0">
                          <a:latin typeface="Constantia" pitchFamily="18" charset="0"/>
                        </a:rPr>
                        <a:t>66 ms</a:t>
                      </a:r>
                      <a:br>
                        <a:rPr lang="en-US" sz="1800" kern="1200" baseline="0" dirty="0" smtClean="0">
                          <a:latin typeface="Constantia" pitchFamily="18" charset="0"/>
                        </a:rPr>
                      </a:br>
                      <a:r>
                        <a:rPr lang="en-US" sz="1800" kern="1200" baseline="0" dirty="0" smtClean="0">
                          <a:latin typeface="Constantia" pitchFamily="18" charset="0"/>
                        </a:rPr>
                        <a:t>3.0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130 ms</a:t>
                      </a:r>
                      <a:br>
                        <a:rPr lang="en-US" sz="1800" kern="1200" baseline="0" dirty="0" smtClean="0">
                          <a:latin typeface="Constantia" pitchFamily="18" charset="0"/>
                        </a:rPr>
                      </a:br>
                      <a:r>
                        <a:rPr lang="en-US" sz="1800" kern="1200" baseline="0" dirty="0" smtClean="0">
                          <a:latin typeface="Constantia" pitchFamily="18" charset="0"/>
                        </a:rPr>
                        <a:t>6.3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67 ms</a:t>
                      </a:r>
                      <a:br>
                        <a:rPr lang="en-US" sz="1800" kern="1200" baseline="0" dirty="0" smtClean="0">
                          <a:latin typeface="Constantia" pitchFamily="18" charset="0"/>
                        </a:rPr>
                      </a:br>
                      <a:r>
                        <a:rPr lang="en-US" sz="1800" kern="1200" baseline="0" dirty="0" smtClean="0">
                          <a:latin typeface="Constantia" pitchFamily="18" charset="0"/>
                        </a:rPr>
                        <a:t>12.6 fps</a:t>
                      </a:r>
                      <a:endParaRPr lang="en-US" dirty="0">
                        <a:latin typeface="Constantia" pitchFamily="18" charset="0"/>
                      </a:endParaRPr>
                    </a:p>
                  </a:txBody>
                  <a:tcPr/>
                </a:tc>
                <a:tc>
                  <a:txBody>
                    <a:bodyPr/>
                    <a:lstStyle/>
                    <a:p>
                      <a:pPr algn="ctr"/>
                      <a:r>
                        <a:rPr lang="en-US" sz="1800" kern="1200" baseline="0" dirty="0" smtClean="0">
                          <a:latin typeface="Constantia" pitchFamily="18" charset="0"/>
                        </a:rPr>
                        <a:t>445 ms</a:t>
                      </a:r>
                      <a:br>
                        <a:rPr lang="en-US" sz="1800" kern="1200" baseline="0" dirty="0" smtClean="0">
                          <a:latin typeface="Constantia" pitchFamily="18" charset="0"/>
                        </a:rPr>
                      </a:br>
                      <a:r>
                        <a:rPr lang="en-US" sz="1800" kern="1200" baseline="0" dirty="0" smtClean="0">
                          <a:latin typeface="Constantia" pitchFamily="18" charset="0"/>
                        </a:rPr>
                        <a:t>20.7 fps</a:t>
                      </a:r>
                      <a:endParaRPr lang="en-US" dirty="0">
                        <a:latin typeface="Constantia" pitchFamily="18" charset="0"/>
                      </a:endParaRPr>
                    </a:p>
                  </a:txBody>
                  <a:tcPr/>
                </a:tc>
              </a:tr>
            </a:tbl>
          </a:graphicData>
        </a:graphic>
      </p:graphicFrame>
    </p:spTree>
    <p:extLst>
      <p:ext uri="{BB962C8B-B14F-4D97-AF65-F5344CB8AC3E}">
        <p14:creationId xmlns:p14="http://schemas.microsoft.com/office/powerpoint/2010/main" val="304316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Results (2)</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307636825"/>
              </p:ext>
            </p:extLst>
          </p:nvPr>
        </p:nvGraphicFramePr>
        <p:xfrm>
          <a:off x="609600" y="3397202"/>
          <a:ext cx="8399519" cy="2768604"/>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2076238"/>
                <a:gridCol w="2153132"/>
                <a:gridCol w="2343230"/>
                <a:gridCol w="1826919"/>
              </a:tblGrid>
              <a:tr h="532131">
                <a:tc>
                  <a:txBody>
                    <a:bodyPr/>
                    <a:lstStyle/>
                    <a:p>
                      <a:pPr algn="ctr"/>
                      <a:r>
                        <a:rPr lang="en-US" dirty="0" smtClean="0">
                          <a:latin typeface="Constantia" pitchFamily="18" charset="0"/>
                        </a:rPr>
                        <a:t>Model</a:t>
                      </a:r>
                      <a:br>
                        <a:rPr lang="en-US" dirty="0" smtClean="0">
                          <a:latin typeface="Constantia" pitchFamily="18" charset="0"/>
                        </a:rPr>
                      </a:br>
                      <a:r>
                        <a:rPr lang="en-US" sz="1800" kern="1200" baseline="0" dirty="0" smtClean="0">
                          <a:latin typeface="Constantia" pitchFamily="18" charset="0"/>
                        </a:rPr>
                        <a:t>(Triangles)</a:t>
                      </a:r>
                      <a:endParaRPr lang="en-US" dirty="0">
                        <a:latin typeface="Constantia" pitchFamily="18" charset="0"/>
                      </a:endParaRPr>
                    </a:p>
                  </a:txBody>
                  <a:tcPr/>
                </a:tc>
                <a:tc>
                  <a:txBody>
                    <a:bodyPr/>
                    <a:lstStyle/>
                    <a:p>
                      <a:pPr algn="ctr"/>
                      <a:r>
                        <a:rPr lang="en-US" sz="1800" kern="1200" baseline="0" dirty="0" smtClean="0">
                          <a:latin typeface="Constantia" pitchFamily="18" charset="0"/>
                        </a:rPr>
                        <a:t>Simple Shading</a:t>
                      </a:r>
                    </a:p>
                    <a:p>
                      <a:pPr algn="ctr"/>
                      <a:r>
                        <a:rPr lang="en-US" sz="1800" kern="1200" baseline="0" dirty="0" smtClean="0">
                          <a:latin typeface="Constantia" pitchFamily="18" charset="0"/>
                        </a:rPr>
                        <a:t>FPS (</a:t>
                      </a:r>
                      <a:r>
                        <a:rPr lang="en-US" sz="1800" kern="1200" baseline="0" dirty="0" err="1" smtClean="0">
                          <a:latin typeface="Constantia" pitchFamily="18" charset="0"/>
                        </a:rPr>
                        <a:t>MRays</a:t>
                      </a:r>
                      <a:r>
                        <a:rPr lang="en-US" sz="1800" kern="1200" baseline="0" dirty="0" smtClean="0">
                          <a:latin typeface="Constantia" pitchFamily="18" charset="0"/>
                        </a:rPr>
                        <a:t>/s)</a:t>
                      </a:r>
                      <a:endParaRPr lang="en-US" dirty="0">
                        <a:latin typeface="Constantia" pitchFamily="18" charset="0"/>
                      </a:endParaRPr>
                    </a:p>
                  </a:txBody>
                  <a:tcPr/>
                </a:tc>
                <a:tc>
                  <a:txBody>
                    <a:bodyPr/>
                    <a:lstStyle/>
                    <a:p>
                      <a:pPr algn="ctr"/>
                      <a:r>
                        <a:rPr lang="en-US" sz="1800" kern="1200" baseline="0" dirty="0" smtClean="0">
                          <a:latin typeface="Constantia" pitchFamily="18" charset="0"/>
                        </a:rPr>
                        <a:t>Direct Illumination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latin typeface="Constantia" pitchFamily="18" charset="0"/>
                        </a:rPr>
                        <a:t>FPS (</a:t>
                      </a:r>
                      <a:r>
                        <a:rPr lang="en-US" sz="1800" kern="1200" baseline="0" dirty="0" err="1" smtClean="0">
                          <a:latin typeface="Constantia" pitchFamily="18" charset="0"/>
                        </a:rPr>
                        <a:t>MRays</a:t>
                      </a:r>
                      <a:r>
                        <a:rPr lang="en-US" sz="1800" kern="1200" baseline="0" dirty="0" smtClean="0">
                          <a:latin typeface="Constantia" pitchFamily="18" charset="0"/>
                        </a:rPr>
                        <a:t>/s)</a:t>
                      </a:r>
                      <a:endParaRPr lang="en-US" dirty="0" smtClean="0">
                        <a:latin typeface="Constantia" pitchFamily="18" charset="0"/>
                      </a:endParaRPr>
                    </a:p>
                  </a:txBody>
                  <a:tcPr/>
                </a:tc>
                <a:tc>
                  <a:txBody>
                    <a:bodyPr/>
                    <a:lstStyle/>
                    <a:p>
                      <a:pPr algn="ctr"/>
                      <a:r>
                        <a:rPr lang="en-US" dirty="0" smtClean="0">
                          <a:latin typeface="Constantia" pitchFamily="18" charset="0"/>
                        </a:rPr>
                        <a:t>Path Tracing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latin typeface="Constantia" pitchFamily="18" charset="0"/>
                        </a:rPr>
                        <a:t>FPS (</a:t>
                      </a:r>
                      <a:r>
                        <a:rPr lang="en-US" sz="1800" kern="1200" baseline="0" dirty="0" err="1" smtClean="0">
                          <a:latin typeface="Constantia" pitchFamily="18" charset="0"/>
                        </a:rPr>
                        <a:t>MRays</a:t>
                      </a:r>
                      <a:r>
                        <a:rPr lang="en-US" sz="1800" kern="1200" baseline="0" dirty="0" smtClean="0">
                          <a:latin typeface="Constantia" pitchFamily="18" charset="0"/>
                        </a:rPr>
                        <a:t>/s)</a:t>
                      </a:r>
                      <a:endParaRPr lang="en-US" dirty="0" smtClean="0">
                        <a:latin typeface="Constantia" pitchFamily="18" charset="0"/>
                      </a:endParaRPr>
                    </a:p>
                  </a:txBody>
                  <a:tcPr/>
                </a:tc>
              </a:tr>
              <a:tr h="532131">
                <a:tc>
                  <a:txBody>
                    <a:bodyPr/>
                    <a:lstStyle/>
                    <a:p>
                      <a:pPr algn="ctr"/>
                      <a:r>
                        <a:rPr lang="en-US" dirty="0" smtClean="0">
                          <a:latin typeface="Constantia" pitchFamily="18" charset="0"/>
                        </a:rPr>
                        <a:t>Ogre (50K)</a:t>
                      </a:r>
                      <a:endParaRPr lang="en-US" dirty="0">
                        <a:latin typeface="Constantia" pitchFamily="18" charset="0"/>
                      </a:endParaRPr>
                    </a:p>
                  </a:txBody>
                  <a:tcPr/>
                </a:tc>
                <a:tc>
                  <a:txBody>
                    <a:bodyPr/>
                    <a:lstStyle/>
                    <a:p>
                      <a:pPr algn="ctr"/>
                      <a:r>
                        <a:rPr lang="en-US" sz="1800" kern="1200" baseline="0" dirty="0" smtClean="0">
                          <a:latin typeface="Constantia" pitchFamily="18" charset="0"/>
                        </a:rPr>
                        <a:t>31 fps ( 31 )</a:t>
                      </a:r>
                      <a:endParaRPr lang="en-US" dirty="0">
                        <a:latin typeface="Constantia" pitchFamily="18" charset="0"/>
                      </a:endParaRPr>
                    </a:p>
                  </a:txBody>
                  <a:tcPr/>
                </a:tc>
                <a:tc>
                  <a:txBody>
                    <a:bodyPr/>
                    <a:lstStyle/>
                    <a:p>
                      <a:pPr algn="ctr"/>
                      <a:r>
                        <a:rPr lang="en-US" dirty="0" smtClean="0">
                          <a:latin typeface="Constantia" pitchFamily="18" charset="0"/>
                        </a:rPr>
                        <a:t>7.8 fps ( 39 )</a:t>
                      </a:r>
                      <a:endParaRPr lang="en-US" dirty="0">
                        <a:latin typeface="Constantia" pitchFamily="18" charset="0"/>
                      </a:endParaRPr>
                    </a:p>
                  </a:txBody>
                  <a:tcPr/>
                </a:tc>
                <a:tc>
                  <a:txBody>
                    <a:bodyPr/>
                    <a:lstStyle/>
                    <a:p>
                      <a:pPr algn="ctr"/>
                      <a:r>
                        <a:rPr lang="en-US" dirty="0" smtClean="0">
                          <a:latin typeface="Constantia" pitchFamily="18" charset="0"/>
                        </a:rPr>
                        <a:t>3.4 fps ( 10.2</a:t>
                      </a:r>
                      <a:r>
                        <a:rPr lang="en-US" baseline="0" dirty="0" smtClean="0">
                          <a:latin typeface="Constantia" pitchFamily="18" charset="0"/>
                        </a:rPr>
                        <a:t> </a:t>
                      </a:r>
                      <a:r>
                        <a:rPr lang="en-US" dirty="0" smtClean="0">
                          <a:latin typeface="Constantia" pitchFamily="18" charset="0"/>
                        </a:rPr>
                        <a:t>)</a:t>
                      </a:r>
                      <a:endParaRPr lang="en-US" dirty="0">
                        <a:latin typeface="Constantia" pitchFamily="18" charset="0"/>
                      </a:endParaRPr>
                    </a:p>
                  </a:txBody>
                  <a:tcPr/>
                </a:tc>
              </a:tr>
              <a:tr h="532131">
                <a:tc>
                  <a:txBody>
                    <a:bodyPr/>
                    <a:lstStyle/>
                    <a:p>
                      <a:pPr algn="ctr"/>
                      <a:r>
                        <a:rPr lang="en-US" sz="1800" kern="1200" baseline="0" dirty="0" smtClean="0">
                          <a:latin typeface="Constantia" pitchFamily="18" charset="0"/>
                        </a:rPr>
                        <a:t>Fairy (174K)</a:t>
                      </a:r>
                      <a:endParaRPr lang="en-US" dirty="0">
                        <a:latin typeface="Constantia" pitchFamily="18" charset="0"/>
                      </a:endParaRPr>
                    </a:p>
                  </a:txBody>
                  <a:tcPr/>
                </a:tc>
                <a:tc>
                  <a:txBody>
                    <a:bodyPr/>
                    <a:lstStyle/>
                    <a:p>
                      <a:pPr algn="ctr"/>
                      <a:r>
                        <a:rPr lang="en-US" dirty="0" smtClean="0">
                          <a:latin typeface="Constantia" pitchFamily="18" charset="0"/>
                        </a:rPr>
                        <a:t>15 fps ( 15 )</a:t>
                      </a:r>
                      <a:endParaRPr lang="en-US" dirty="0">
                        <a:latin typeface="Constantia" pitchFamily="18" charset="0"/>
                      </a:endParaRPr>
                    </a:p>
                  </a:txBody>
                  <a:tcPr/>
                </a:tc>
                <a:tc>
                  <a:txBody>
                    <a:bodyPr/>
                    <a:lstStyle/>
                    <a:p>
                      <a:pPr algn="ctr"/>
                      <a:r>
                        <a:rPr lang="en-US" dirty="0" smtClean="0">
                          <a:latin typeface="Constantia" pitchFamily="18" charset="0"/>
                        </a:rPr>
                        <a:t>2.7 fps ( 13.5 )</a:t>
                      </a:r>
                      <a:endParaRPr lang="en-US" dirty="0">
                        <a:latin typeface="Constantia" pitchFamily="18" charset="0"/>
                      </a:endParaRPr>
                    </a:p>
                  </a:txBody>
                  <a:tcPr/>
                </a:tc>
                <a:tc>
                  <a:txBody>
                    <a:bodyPr/>
                    <a:lstStyle/>
                    <a:p>
                      <a:pPr algn="ctr"/>
                      <a:r>
                        <a:rPr lang="en-US" dirty="0" smtClean="0">
                          <a:latin typeface="Constantia" pitchFamily="18" charset="0"/>
                        </a:rPr>
                        <a:t>2.1 fps ( 6.3 )</a:t>
                      </a:r>
                      <a:endParaRPr lang="en-US" dirty="0">
                        <a:latin typeface="Constantia" pitchFamily="18" charset="0"/>
                      </a:endParaRPr>
                    </a:p>
                  </a:txBody>
                  <a:tcPr/>
                </a:tc>
              </a:tr>
              <a:tr h="532131">
                <a:tc>
                  <a:txBody>
                    <a:bodyPr/>
                    <a:lstStyle/>
                    <a:p>
                      <a:pPr algn="ctr"/>
                      <a:r>
                        <a:rPr lang="en-US" dirty="0" smtClean="0">
                          <a:latin typeface="Constantia" pitchFamily="18" charset="0"/>
                        </a:rPr>
                        <a:t>Conference (284K)</a:t>
                      </a:r>
                      <a:endParaRPr lang="en-US" dirty="0">
                        <a:latin typeface="Constantia" pitchFamily="18" charset="0"/>
                      </a:endParaRPr>
                    </a:p>
                  </a:txBody>
                  <a:tcPr/>
                </a:tc>
                <a:tc>
                  <a:txBody>
                    <a:bodyPr/>
                    <a:lstStyle/>
                    <a:p>
                      <a:pPr algn="ctr"/>
                      <a:r>
                        <a:rPr lang="en-US" dirty="0" smtClean="0">
                          <a:latin typeface="Constantia" pitchFamily="18" charset="0"/>
                        </a:rPr>
                        <a:t>22 fps (</a:t>
                      </a:r>
                      <a:r>
                        <a:rPr lang="en-US" baseline="0" dirty="0" smtClean="0">
                          <a:latin typeface="Constantia" pitchFamily="18" charset="0"/>
                        </a:rPr>
                        <a:t> 22 )</a:t>
                      </a:r>
                      <a:endParaRPr lang="en-US" dirty="0">
                        <a:latin typeface="Constantia" pitchFamily="18" charset="0"/>
                      </a:endParaRPr>
                    </a:p>
                  </a:txBody>
                  <a:tcPr/>
                </a:tc>
                <a:tc>
                  <a:txBody>
                    <a:bodyPr/>
                    <a:lstStyle/>
                    <a:p>
                      <a:pPr algn="ctr"/>
                      <a:r>
                        <a:rPr lang="en-US" dirty="0" smtClean="0">
                          <a:latin typeface="Constantia" pitchFamily="18" charset="0"/>
                        </a:rPr>
                        <a:t>3.0 fps ( 15 )</a:t>
                      </a:r>
                      <a:endParaRPr lang="en-US" dirty="0">
                        <a:latin typeface="Constantia" pitchFamily="18" charset="0"/>
                      </a:endParaRPr>
                    </a:p>
                  </a:txBody>
                  <a:tcPr/>
                </a:tc>
                <a:tc>
                  <a:txBody>
                    <a:bodyPr/>
                    <a:lstStyle/>
                    <a:p>
                      <a:pPr algn="ctr"/>
                      <a:r>
                        <a:rPr lang="en-US" dirty="0" smtClean="0">
                          <a:latin typeface="Constantia" pitchFamily="18" charset="0"/>
                        </a:rPr>
                        <a:t>1.6 fps ( 4.8 )</a:t>
                      </a:r>
                      <a:endParaRPr lang="en-US" dirty="0">
                        <a:latin typeface="Constantia" pitchFamily="18" charset="0"/>
                      </a:endParaRPr>
                    </a:p>
                  </a:txBody>
                  <a:tcPr/>
                </a:tc>
              </a:tr>
              <a:tr h="532131">
                <a:tc>
                  <a:txBody>
                    <a:bodyPr/>
                    <a:lstStyle/>
                    <a:p>
                      <a:pPr algn="ctr"/>
                      <a:r>
                        <a:rPr lang="en-US" dirty="0" smtClean="0">
                          <a:latin typeface="Constantia" pitchFamily="18" charset="0"/>
                        </a:rPr>
                        <a:t>Venice (1.2M)</a:t>
                      </a:r>
                      <a:endParaRPr lang="en-US" dirty="0">
                        <a:latin typeface="Constantia" pitchFamily="18" charset="0"/>
                      </a:endParaRPr>
                    </a:p>
                  </a:txBody>
                  <a:tcPr/>
                </a:tc>
                <a:tc>
                  <a:txBody>
                    <a:bodyPr/>
                    <a:lstStyle/>
                    <a:p>
                      <a:pPr algn="ctr"/>
                      <a:r>
                        <a:rPr lang="en-US" dirty="0" smtClean="0">
                          <a:latin typeface="Constantia" pitchFamily="18" charset="0"/>
                        </a:rPr>
                        <a:t>18 fps (</a:t>
                      </a:r>
                      <a:r>
                        <a:rPr lang="en-US" baseline="0" dirty="0" smtClean="0">
                          <a:latin typeface="Constantia" pitchFamily="18" charset="0"/>
                        </a:rPr>
                        <a:t> 18 )</a:t>
                      </a:r>
                      <a:endParaRPr lang="en-US" dirty="0">
                        <a:latin typeface="Constantia" pitchFamily="18" charset="0"/>
                      </a:endParaRPr>
                    </a:p>
                  </a:txBody>
                  <a:tcPr/>
                </a:tc>
                <a:tc>
                  <a:txBody>
                    <a:bodyPr/>
                    <a:lstStyle/>
                    <a:p>
                      <a:pPr algn="ctr"/>
                      <a:r>
                        <a:rPr lang="en-US" dirty="0" smtClean="0">
                          <a:latin typeface="Constantia" pitchFamily="18" charset="0"/>
                        </a:rPr>
                        <a:t>3.3 fps ( 16.5 )</a:t>
                      </a:r>
                      <a:endParaRPr lang="en-US" dirty="0">
                        <a:latin typeface="Constantia" pitchFamily="18" charset="0"/>
                      </a:endParaRPr>
                    </a:p>
                  </a:txBody>
                  <a:tcPr/>
                </a:tc>
                <a:tc>
                  <a:txBody>
                    <a:bodyPr/>
                    <a:lstStyle/>
                    <a:p>
                      <a:pPr algn="ctr"/>
                      <a:r>
                        <a:rPr lang="en-US" dirty="0" smtClean="0">
                          <a:latin typeface="Constantia" pitchFamily="18" charset="0"/>
                        </a:rPr>
                        <a:t>1.4 fps ( 4.2 )</a:t>
                      </a:r>
                      <a:endParaRPr lang="en-US" dirty="0">
                        <a:latin typeface="Constantia" pitchFamily="18" charset="0"/>
                      </a:endParaRPr>
                    </a:p>
                  </a:txBody>
                  <a:tcPr/>
                </a:tc>
              </a:tr>
            </a:tbl>
          </a:graphicData>
        </a:graphic>
      </p:graphicFrame>
      <p:pic>
        <p:nvPicPr>
          <p:cNvPr id="1027" name="Picture 3" descr="D:\Documents\My Papers\two level grids\images\conference_pt_w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572428"/>
            <a:ext cx="1950721" cy="146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D:\Documents\My Papers\two level grids\images\venice_pt_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400" y="1570199"/>
            <a:ext cx="1950719" cy="146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D:\Documents\My Papers\two level grids\images\fairy_di_w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6888" y="1570199"/>
            <a:ext cx="1950720" cy="146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D:\Documents\My Papers\two level grids\images\ogre_w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330" y="1572428"/>
            <a:ext cx="1950720" cy="146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4278" y="6273755"/>
            <a:ext cx="7786742" cy="400110"/>
          </a:xfrm>
          <a:prstGeom prst="rect">
            <a:avLst/>
          </a:prstGeom>
          <a:noFill/>
        </p:spPr>
        <p:txBody>
          <a:bodyPr wrap="square" rtlCol="0">
            <a:spAutoFit/>
          </a:bodyPr>
          <a:lstStyle/>
          <a:p>
            <a:r>
              <a:rPr lang="en-US" sz="2000" dirty="0" smtClean="0"/>
              <a:t>GeForce 280 GTX</a:t>
            </a:r>
          </a:p>
        </p:txBody>
      </p:sp>
    </p:spTree>
    <p:extLst>
      <p:ext uri="{BB962C8B-B14F-4D97-AF65-F5344CB8AC3E}">
        <p14:creationId xmlns:p14="http://schemas.microsoft.com/office/powerpoint/2010/main" val="611048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Conclusion</a:t>
            </a:r>
          </a:p>
          <a:p>
            <a:endParaRPr lang="en-US" dirty="0" smtClean="0"/>
          </a:p>
          <a:p>
            <a:pPr lvl="1"/>
            <a:r>
              <a:rPr lang="en-US" dirty="0" smtClean="0"/>
              <a:t>Fast(</a:t>
            </a:r>
            <a:r>
              <a:rPr lang="en-US" dirty="0" err="1" smtClean="0"/>
              <a:t>est</a:t>
            </a:r>
            <a:r>
              <a:rPr lang="en-US" dirty="0" smtClean="0"/>
              <a:t>) rebuild from scratch</a:t>
            </a:r>
          </a:p>
          <a:p>
            <a:pPr lvl="2"/>
            <a:r>
              <a:rPr lang="en-US" dirty="0" smtClean="0"/>
              <a:t>Data parallel and scalable</a:t>
            </a:r>
          </a:p>
          <a:p>
            <a:pPr lvl="1"/>
            <a:endParaRPr lang="en-US" dirty="0" smtClean="0"/>
          </a:p>
          <a:p>
            <a:pPr lvl="1"/>
            <a:r>
              <a:rPr lang="en-US" dirty="0" smtClean="0"/>
              <a:t>Fast time to image</a:t>
            </a:r>
          </a:p>
          <a:p>
            <a:pPr lvl="2"/>
            <a:r>
              <a:rPr lang="en-US" dirty="0" smtClean="0"/>
              <a:t>Even for “Teapot in Stadium” – scenes</a:t>
            </a:r>
          </a:p>
          <a:p>
            <a:pPr lvl="2"/>
            <a:r>
              <a:rPr lang="en-US" dirty="0"/>
              <a:t>(Almost) no code divergence during traversal</a:t>
            </a:r>
          </a:p>
          <a:p>
            <a:pPr lvl="2"/>
            <a:endParaRPr lang="en-US" dirty="0" smtClean="0"/>
          </a:p>
        </p:txBody>
      </p:sp>
    </p:spTree>
    <p:extLst>
      <p:ext uri="{BB962C8B-B14F-4D97-AF65-F5344CB8AC3E}">
        <p14:creationId xmlns:p14="http://schemas.microsoft.com/office/powerpoint/2010/main" val="375247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Acknowledgements</a:t>
            </a:r>
          </a:p>
          <a:p>
            <a:endParaRPr lang="en-US" dirty="0" smtClean="0"/>
          </a:p>
          <a:p>
            <a:pPr lvl="1"/>
            <a:r>
              <a:rPr lang="en-US" dirty="0" smtClean="0"/>
              <a:t>Anonymous Reviewers</a:t>
            </a:r>
          </a:p>
          <a:p>
            <a:pPr lvl="1"/>
            <a:endParaRPr lang="en-US" dirty="0"/>
          </a:p>
          <a:p>
            <a:pPr lvl="1"/>
            <a:r>
              <a:rPr lang="en-US" dirty="0" smtClean="0"/>
              <a:t>Vincent </a:t>
            </a:r>
            <a:r>
              <a:rPr lang="en-US" dirty="0" err="1" smtClean="0"/>
              <a:t>Pegoraro</a:t>
            </a:r>
            <a:endParaRPr lang="en-US" dirty="0"/>
          </a:p>
        </p:txBody>
      </p:sp>
    </p:spTree>
    <p:extLst>
      <p:ext uri="{BB962C8B-B14F-4D97-AF65-F5344CB8AC3E}">
        <p14:creationId xmlns:p14="http://schemas.microsoft.com/office/powerpoint/2010/main" val="3776709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40390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Problems (Acceleration Structures)</a:t>
            </a:r>
          </a:p>
          <a:p>
            <a:pPr lvl="1"/>
            <a:endParaRPr lang="en-US" dirty="0" smtClean="0"/>
          </a:p>
          <a:p>
            <a:pPr lvl="1"/>
            <a:r>
              <a:rPr lang="en-US" dirty="0" smtClean="0"/>
              <a:t>Time to image</a:t>
            </a:r>
          </a:p>
          <a:p>
            <a:pPr lvl="2"/>
            <a:r>
              <a:rPr lang="en-US" dirty="0"/>
              <a:t>B</a:t>
            </a:r>
            <a:r>
              <a:rPr lang="en-US" dirty="0" smtClean="0"/>
              <a:t>uild time</a:t>
            </a:r>
          </a:p>
          <a:p>
            <a:pPr lvl="2"/>
            <a:r>
              <a:rPr lang="en-US" dirty="0" smtClean="0"/>
              <a:t>Traversal performance</a:t>
            </a:r>
          </a:p>
          <a:p>
            <a:pPr lvl="1"/>
            <a:endParaRPr lang="en-US" dirty="0" smtClean="0"/>
          </a:p>
          <a:p>
            <a:pPr lvl="1"/>
            <a:r>
              <a:rPr lang="en-US" dirty="0" smtClean="0"/>
              <a:t>High quality structures</a:t>
            </a:r>
          </a:p>
          <a:p>
            <a:pPr lvl="2"/>
            <a:r>
              <a:rPr lang="en-US" dirty="0" smtClean="0"/>
              <a:t>Slow construction</a:t>
            </a:r>
          </a:p>
          <a:p>
            <a:pPr marL="914400" lvl="2" indent="0">
              <a:buNone/>
            </a:pPr>
            <a:endParaRPr lang="en-US" dirty="0" smtClean="0"/>
          </a:p>
          <a:p>
            <a:pPr lvl="1"/>
            <a:r>
              <a:rPr lang="en-US" dirty="0" smtClean="0"/>
              <a:t>Uniform Grids, LBVH</a:t>
            </a:r>
          </a:p>
          <a:p>
            <a:pPr lvl="2"/>
            <a:r>
              <a:rPr lang="en-US" dirty="0" smtClean="0"/>
              <a:t>Slow traversal</a:t>
            </a:r>
          </a:p>
          <a:p>
            <a:pPr lvl="1"/>
            <a:endParaRPr lang="en-US" dirty="0" smtClean="0"/>
          </a:p>
        </p:txBody>
      </p:sp>
    </p:spTree>
    <p:extLst>
      <p:ext uri="{BB962C8B-B14F-4D97-AF65-F5344CB8AC3E}">
        <p14:creationId xmlns:p14="http://schemas.microsoft.com/office/powerpoint/2010/main" val="1665660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fairy_itest_ug.jpg"/>
          <p:cNvPicPr>
            <a:picLocks noGrp="1" noChangeAspect="1"/>
          </p:cNvPicPr>
          <p:nvPr>
            <p:ph idx="1"/>
          </p:nvPr>
        </p:nvPicPr>
        <p:blipFill>
          <a:blip r:embed="rId3" cstate="print"/>
          <a:stretch>
            <a:fillRect/>
          </a:stretch>
        </p:blipFill>
        <p:spPr>
          <a:xfrm>
            <a:off x="850900" y="838200"/>
            <a:ext cx="7823200" cy="586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971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Two-Level (Hierarchical) Grids</a:t>
            </a:r>
          </a:p>
          <a:p>
            <a:pPr lvl="1"/>
            <a:r>
              <a:rPr lang="en-US" dirty="0" smtClean="0"/>
              <a:t>Work around uniform grids shortcomings</a:t>
            </a:r>
            <a:endParaRPr lang="en-US" dirty="0"/>
          </a:p>
        </p:txBody>
      </p:sp>
      <p:grpSp>
        <p:nvGrpSpPr>
          <p:cNvPr id="4" name="Group 3"/>
          <p:cNvGrpSpPr/>
          <p:nvPr/>
        </p:nvGrpSpPr>
        <p:grpSpPr>
          <a:xfrm>
            <a:off x="3355833" y="2715459"/>
            <a:ext cx="3322031" cy="2322203"/>
            <a:chOff x="1000919" y="2936017"/>
            <a:chExt cx="2797635" cy="2057070"/>
          </a:xfrm>
        </p:grpSpPr>
        <p:sp>
          <p:nvSpPr>
            <p:cNvPr id="24" name="Gleichschenkliges Dreieck 129"/>
            <p:cNvSpPr>
              <a:spLocks noChangeArrowheads="1"/>
            </p:cNvSpPr>
            <p:nvPr/>
          </p:nvSpPr>
          <p:spPr bwMode="auto">
            <a:xfrm>
              <a:off x="1587820" y="3034052"/>
              <a:ext cx="2096477" cy="761999"/>
            </a:xfrm>
            <a:prstGeom prst="triangle">
              <a:avLst>
                <a:gd name="adj" fmla="val 560"/>
              </a:avLst>
            </a:prstGeom>
            <a:solidFill>
              <a:schemeClr val="accent2"/>
            </a:solidFill>
            <a:ln w="9525">
              <a:noFill/>
              <a:round/>
              <a:headEnd/>
              <a:tailEnd/>
            </a:ln>
          </p:spPr>
          <p:txBody>
            <a:bodyPr wrap="none" anchor="ctr" anchorCtr="1">
              <a:prstTxWarp prst="textNoShape">
                <a:avLst/>
              </a:prstTxWarp>
            </a:bodyPr>
            <a:lstStyle/>
            <a:p>
              <a:r>
                <a:rPr lang="de-DE" dirty="0" smtClean="0">
                  <a:solidFill>
                    <a:schemeClr val="accent2">
                      <a:lumMod val="20000"/>
                      <a:lumOff val="80000"/>
                    </a:schemeClr>
                  </a:solidFill>
                  <a:latin typeface="Constantia" pitchFamily="18" charset="0"/>
                </a:rPr>
                <a:t>C</a:t>
              </a:r>
              <a:endParaRPr lang="de-DE" dirty="0">
                <a:solidFill>
                  <a:schemeClr val="accent2">
                    <a:lumMod val="20000"/>
                    <a:lumOff val="80000"/>
                  </a:schemeClr>
                </a:solidFill>
                <a:latin typeface="Constantia" pitchFamily="18" charset="0"/>
              </a:endParaRPr>
            </a:p>
          </p:txBody>
        </p:sp>
        <p:sp>
          <p:nvSpPr>
            <p:cNvPr id="25" name="Gleichschenkliges Dreieck 129"/>
            <p:cNvSpPr>
              <a:spLocks noChangeArrowheads="1"/>
            </p:cNvSpPr>
            <p:nvPr/>
          </p:nvSpPr>
          <p:spPr bwMode="auto">
            <a:xfrm>
              <a:off x="1302854" y="3461119"/>
              <a:ext cx="626449" cy="1531968"/>
            </a:xfrm>
            <a:prstGeom prst="triangle">
              <a:avLst>
                <a:gd name="adj" fmla="val 26930"/>
              </a:avLst>
            </a:prstGeom>
            <a:solidFill>
              <a:srgbClr val="92D050"/>
            </a:solidFill>
            <a:ln w="9525">
              <a:noFill/>
              <a:round/>
              <a:headEnd/>
              <a:tailEnd/>
            </a:ln>
          </p:spPr>
          <p:txBody>
            <a:bodyPr wrap="none">
              <a:prstTxWarp prst="textNoShape">
                <a:avLst/>
              </a:prstTxWarp>
            </a:bodyPr>
            <a:lstStyle/>
            <a:p>
              <a:r>
                <a:rPr lang="de-DE" dirty="0" smtClean="0">
                  <a:latin typeface="Constantia" pitchFamily="18" charset="0"/>
                </a:rPr>
                <a:t>B</a:t>
              </a:r>
              <a:endParaRPr lang="de-DE" dirty="0">
                <a:latin typeface="Constantia" pitchFamily="18" charset="0"/>
              </a:endParaRPr>
            </a:p>
          </p:txBody>
        </p:sp>
        <p:sp>
          <p:nvSpPr>
            <p:cNvPr id="26" name="Gleichschenkliges Dreieck 129"/>
            <p:cNvSpPr>
              <a:spLocks noChangeArrowheads="1"/>
            </p:cNvSpPr>
            <p:nvPr/>
          </p:nvSpPr>
          <p:spPr bwMode="auto">
            <a:xfrm>
              <a:off x="1000919" y="3270100"/>
              <a:ext cx="414414" cy="300302"/>
            </a:xfrm>
            <a:prstGeom prst="triangle">
              <a:avLst>
                <a:gd name="adj" fmla="val 48673"/>
              </a:avLst>
            </a:prstGeom>
            <a:solidFill>
              <a:srgbClr val="FFC000"/>
            </a:solidFill>
            <a:ln w="9525">
              <a:noFill/>
              <a:round/>
              <a:headEnd/>
              <a:tailEnd/>
            </a:ln>
          </p:spPr>
          <p:txBody>
            <a:bodyPr wrap="square" anchor="ctr" anchorCtr="1">
              <a:prstTxWarp prst="textNoShape">
                <a:avLst/>
              </a:prstTxWarp>
              <a:noAutofit/>
            </a:bodyPr>
            <a:lstStyle/>
            <a:p>
              <a:r>
                <a:rPr lang="de-DE" dirty="0">
                  <a:latin typeface="Constantia" pitchFamily="18" charset="0"/>
                </a:rPr>
                <a:t>A</a:t>
              </a:r>
            </a:p>
          </p:txBody>
        </p:sp>
        <p:sp>
          <p:nvSpPr>
            <p:cNvPr id="27" name="Gleichschenkliges Dreieck 129"/>
            <p:cNvSpPr>
              <a:spLocks noChangeArrowheads="1"/>
            </p:cNvSpPr>
            <p:nvPr/>
          </p:nvSpPr>
          <p:spPr bwMode="auto">
            <a:xfrm>
              <a:off x="3273359" y="2936017"/>
              <a:ext cx="525195" cy="428468"/>
            </a:xfrm>
            <a:prstGeom prst="triangle">
              <a:avLst>
                <a:gd name="adj" fmla="val 48522"/>
              </a:avLst>
            </a:prstGeom>
            <a:solidFill>
              <a:srgbClr val="0070C0"/>
            </a:solidFill>
            <a:ln w="9525">
              <a:noFill/>
              <a:round/>
              <a:headEnd/>
              <a:tailEnd/>
            </a:ln>
          </p:spPr>
          <p:txBody>
            <a:bodyPr wrap="square" anchor="ctr" anchorCtr="1">
              <a:prstTxWarp prst="textNoShape">
                <a:avLst/>
              </a:prstTxWarp>
              <a:noAutofit/>
            </a:bodyPr>
            <a:lstStyle/>
            <a:p>
              <a:r>
                <a:rPr lang="de-DE" dirty="0" smtClean="0">
                  <a:solidFill>
                    <a:schemeClr val="accent3"/>
                  </a:solidFill>
                  <a:latin typeface="Constantia" pitchFamily="18" charset="0"/>
                </a:rPr>
                <a:t>D</a:t>
              </a:r>
              <a:endParaRPr lang="de-DE" dirty="0">
                <a:solidFill>
                  <a:schemeClr val="accent3"/>
                </a:solidFill>
                <a:latin typeface="Constantia" pitchFamily="18" charset="0"/>
              </a:endParaRPr>
            </a:p>
          </p:txBody>
        </p:sp>
      </p:grpSp>
      <p:sp>
        <p:nvSpPr>
          <p:cNvPr id="5" name="Rechteck 19"/>
          <p:cNvSpPr/>
          <p:nvPr/>
        </p:nvSpPr>
        <p:spPr bwMode="auto">
          <a:xfrm>
            <a:off x="2848130" y="5090622"/>
            <a:ext cx="1282438" cy="1219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6" name="Rechteck 20"/>
          <p:cNvSpPr>
            <a:spLocks noChangeArrowheads="1"/>
          </p:cNvSpPr>
          <p:nvPr/>
        </p:nvSpPr>
        <p:spPr bwMode="auto">
          <a:xfrm>
            <a:off x="4132333" y="5090622"/>
            <a:ext cx="1282438" cy="1219200"/>
          </a:xfrm>
          <a:prstGeom prst="rect">
            <a:avLst/>
          </a:prstGeom>
          <a:noFill/>
          <a:ln w="9525">
            <a:solidFill>
              <a:schemeClr val="tx1"/>
            </a:solidFill>
            <a:round/>
            <a:headEnd/>
            <a:tailEnd/>
          </a:ln>
        </p:spPr>
        <p:txBody>
          <a:bodyPr wrap="none">
            <a:prstTxWarp prst="textNoShape">
              <a:avLst/>
            </a:prstTxWarp>
          </a:bodyPr>
          <a:lstStyle/>
          <a:p>
            <a:endParaRPr lang="de-DE" dirty="0">
              <a:latin typeface="Constantia" pitchFamily="18" charset="0"/>
            </a:endParaRPr>
          </a:p>
        </p:txBody>
      </p:sp>
      <p:sp>
        <p:nvSpPr>
          <p:cNvPr id="7" name="Rechteck 21"/>
          <p:cNvSpPr/>
          <p:nvPr/>
        </p:nvSpPr>
        <p:spPr bwMode="auto">
          <a:xfrm>
            <a:off x="5413006" y="5090622"/>
            <a:ext cx="1282438" cy="1219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8" name="Rechteck 23"/>
          <p:cNvSpPr/>
          <p:nvPr/>
        </p:nvSpPr>
        <p:spPr bwMode="auto">
          <a:xfrm>
            <a:off x="2848130" y="3871422"/>
            <a:ext cx="1282438" cy="1219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9" name="Rechteck 24"/>
          <p:cNvSpPr/>
          <p:nvPr/>
        </p:nvSpPr>
        <p:spPr bwMode="auto">
          <a:xfrm>
            <a:off x="5413006" y="3871422"/>
            <a:ext cx="1282438" cy="1219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0" name="Rechteck 26"/>
          <p:cNvSpPr/>
          <p:nvPr/>
        </p:nvSpPr>
        <p:spPr bwMode="auto">
          <a:xfrm>
            <a:off x="2848130" y="2652222"/>
            <a:ext cx="427478" cy="406401"/>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1" name="Rechteck 27"/>
          <p:cNvSpPr>
            <a:spLocks noChangeArrowheads="1"/>
          </p:cNvSpPr>
          <p:nvPr/>
        </p:nvSpPr>
        <p:spPr bwMode="auto">
          <a:xfrm>
            <a:off x="4132333" y="2652222"/>
            <a:ext cx="1282438" cy="1219200"/>
          </a:xfrm>
          <a:prstGeom prst="rect">
            <a:avLst/>
          </a:prstGeom>
          <a:noFill/>
          <a:ln w="9525">
            <a:solidFill>
              <a:schemeClr val="tx1"/>
            </a:solidFill>
            <a:round/>
            <a:headEnd/>
            <a:tailEnd/>
          </a:ln>
        </p:spPr>
        <p:txBody>
          <a:bodyPr wrap="none">
            <a:prstTxWarp prst="textNoShape">
              <a:avLst/>
            </a:prstTxWarp>
          </a:bodyPr>
          <a:lstStyle/>
          <a:p>
            <a:endParaRPr lang="de-DE" dirty="0">
              <a:latin typeface="Constantia" pitchFamily="18" charset="0"/>
            </a:endParaRPr>
          </a:p>
        </p:txBody>
      </p:sp>
      <p:sp>
        <p:nvSpPr>
          <p:cNvPr id="12" name="Rechteck 28"/>
          <p:cNvSpPr/>
          <p:nvPr/>
        </p:nvSpPr>
        <p:spPr bwMode="auto">
          <a:xfrm>
            <a:off x="5413006" y="2652222"/>
            <a:ext cx="641219" cy="6096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3" name="Rechteck 34"/>
          <p:cNvSpPr>
            <a:spLocks noChangeArrowheads="1"/>
          </p:cNvSpPr>
          <p:nvPr/>
        </p:nvSpPr>
        <p:spPr bwMode="auto">
          <a:xfrm>
            <a:off x="4132333" y="3871422"/>
            <a:ext cx="1282438" cy="1219200"/>
          </a:xfrm>
          <a:prstGeom prst="rect">
            <a:avLst/>
          </a:prstGeom>
          <a:noFill/>
          <a:ln w="9525">
            <a:solidFill>
              <a:schemeClr val="tx1"/>
            </a:solidFill>
            <a:round/>
            <a:headEnd/>
            <a:tailEnd/>
          </a:ln>
        </p:spPr>
        <p:txBody>
          <a:bodyPr wrap="none">
            <a:prstTxWarp prst="textNoShape">
              <a:avLst/>
            </a:prstTxWarp>
          </a:bodyPr>
          <a:lstStyle/>
          <a:p>
            <a:endParaRPr lang="de-DE" dirty="0">
              <a:latin typeface="Constantia" pitchFamily="18" charset="0"/>
            </a:endParaRPr>
          </a:p>
        </p:txBody>
      </p:sp>
      <p:sp>
        <p:nvSpPr>
          <p:cNvPr id="14" name="Rechteck 26"/>
          <p:cNvSpPr/>
          <p:nvPr/>
        </p:nvSpPr>
        <p:spPr bwMode="auto">
          <a:xfrm>
            <a:off x="3275609" y="2652505"/>
            <a:ext cx="427479" cy="4064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5" name="Rechteck 26"/>
          <p:cNvSpPr/>
          <p:nvPr/>
        </p:nvSpPr>
        <p:spPr bwMode="auto">
          <a:xfrm>
            <a:off x="3703089" y="2652505"/>
            <a:ext cx="427479" cy="4064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6" name="Rechteck 26"/>
          <p:cNvSpPr/>
          <p:nvPr/>
        </p:nvSpPr>
        <p:spPr bwMode="auto">
          <a:xfrm>
            <a:off x="2848130" y="3058905"/>
            <a:ext cx="427479" cy="4064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7" name="Rechteck 26"/>
          <p:cNvSpPr/>
          <p:nvPr/>
        </p:nvSpPr>
        <p:spPr bwMode="auto">
          <a:xfrm>
            <a:off x="3703089" y="3058905"/>
            <a:ext cx="427479" cy="4064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8" name="Rechteck 26"/>
          <p:cNvSpPr/>
          <p:nvPr/>
        </p:nvSpPr>
        <p:spPr bwMode="auto">
          <a:xfrm>
            <a:off x="3275609" y="3058905"/>
            <a:ext cx="427479" cy="4064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19" name="Rechteck 26"/>
          <p:cNvSpPr/>
          <p:nvPr/>
        </p:nvSpPr>
        <p:spPr bwMode="auto">
          <a:xfrm>
            <a:off x="3275609" y="3465305"/>
            <a:ext cx="427479" cy="4064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20" name="Rechteck 26"/>
          <p:cNvSpPr/>
          <p:nvPr/>
        </p:nvSpPr>
        <p:spPr bwMode="auto">
          <a:xfrm>
            <a:off x="2848130" y="3465305"/>
            <a:ext cx="427479" cy="4064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21" name="Rechteck 26"/>
          <p:cNvSpPr/>
          <p:nvPr/>
        </p:nvSpPr>
        <p:spPr bwMode="auto">
          <a:xfrm>
            <a:off x="3703089" y="3465305"/>
            <a:ext cx="427479" cy="4064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22" name="Rechteck 28"/>
          <p:cNvSpPr/>
          <p:nvPr/>
        </p:nvSpPr>
        <p:spPr bwMode="auto">
          <a:xfrm>
            <a:off x="6054225" y="2652505"/>
            <a:ext cx="641219" cy="6096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23" name="Rechteck 28"/>
          <p:cNvSpPr/>
          <p:nvPr/>
        </p:nvSpPr>
        <p:spPr bwMode="auto">
          <a:xfrm>
            <a:off x="6054225" y="3262105"/>
            <a:ext cx="641219" cy="6096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28" name="Rechteck 24"/>
          <p:cNvSpPr/>
          <p:nvPr/>
        </p:nvSpPr>
        <p:spPr bwMode="auto">
          <a:xfrm>
            <a:off x="2849895" y="2652222"/>
            <a:ext cx="1282438" cy="1219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
        <p:nvSpPr>
          <p:cNvPr id="29" name="Rechteck 24"/>
          <p:cNvSpPr/>
          <p:nvPr/>
        </p:nvSpPr>
        <p:spPr bwMode="auto">
          <a:xfrm>
            <a:off x="5414771" y="2652506"/>
            <a:ext cx="1282438" cy="1219200"/>
          </a:xfrm>
          <a:prstGeom prst="rect">
            <a:avLst/>
          </a:prstGeom>
          <a:noFill/>
          <a:ln w="9525" cap="flat" cmpd="sng" algn="ctr">
            <a:solidFill>
              <a:schemeClr val="tx1"/>
            </a:solidFill>
            <a:prstDash val="solid"/>
            <a:round/>
            <a:headEnd type="none" w="med" len="med"/>
            <a:tailEnd type="none" w="med" len="med"/>
          </a:ln>
          <a:effectLst/>
        </p:spPr>
        <p:txBody>
          <a:bodyPr wrap="none">
            <a:prstTxWarp prst="textNoShape">
              <a:avLst/>
            </a:prstTxWarp>
          </a:bodyPr>
          <a:lstStyle/>
          <a:p>
            <a:endParaRPr lang="de-DE" dirty="0">
              <a:latin typeface="Constantia" pitchFamily="18" charset="0"/>
            </a:endParaRPr>
          </a:p>
        </p:txBody>
      </p:sp>
    </p:spTree>
    <p:extLst>
      <p:ext uri="{BB962C8B-B14F-4D97-AF65-F5344CB8AC3E}">
        <p14:creationId xmlns:p14="http://schemas.microsoft.com/office/powerpoint/2010/main" val="15526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en-US" dirty="0" smtClean="0"/>
                  <a:t>Grid Resolution</a:t>
                </a:r>
              </a:p>
              <a:p>
                <a:pPr lvl="1"/>
                <a:r>
                  <a:rPr lang="en-US" dirty="0" smtClean="0"/>
                  <a:t>Most common heuristic: </a:t>
                </a:r>
                <a14:m>
                  <m:oMath xmlns:m="http://schemas.openxmlformats.org/officeDocument/2006/math">
                    <m:d>
                      <m:dPr>
                        <m:ctrlPr>
                          <a:rPr lang="en-US" i="1" smtClean="0">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𝑅</m:t>
                                  </m:r>
                                </m:e>
                                <m:sub>
                                  <m:r>
                                    <a:rPr lang="en-US" i="1">
                                      <a:latin typeface="Cambria Math"/>
                                    </a:rPr>
                                    <m:t>𝑥</m:t>
                                  </m:r>
                                </m:sub>
                              </m:sSub>
                            </m:e>
                          </m:mr>
                          <m:mr>
                            <m:e>
                              <m:sSub>
                                <m:sSubPr>
                                  <m:ctrlPr>
                                    <a:rPr lang="en-US" i="1">
                                      <a:latin typeface="Cambria Math"/>
                                    </a:rPr>
                                  </m:ctrlPr>
                                </m:sSubPr>
                                <m:e>
                                  <m:r>
                                    <a:rPr lang="en-US" i="1">
                                      <a:latin typeface="Cambria Math"/>
                                    </a:rPr>
                                    <m:t>𝑅</m:t>
                                  </m:r>
                                </m:e>
                                <m:sub>
                                  <m:r>
                                    <a:rPr lang="en-US" i="1">
                                      <a:latin typeface="Cambria Math"/>
                                    </a:rPr>
                                    <m:t>𝑦</m:t>
                                  </m:r>
                                </m:sub>
                              </m:sSub>
                            </m:e>
                          </m:mr>
                          <m:mr>
                            <m:e>
                              <m:sSub>
                                <m:sSubPr>
                                  <m:ctrlPr>
                                    <a:rPr lang="en-US" i="1">
                                      <a:latin typeface="Cambria Math"/>
                                    </a:rPr>
                                  </m:ctrlPr>
                                </m:sSubPr>
                                <m:e>
                                  <m:r>
                                    <a:rPr lang="en-US" i="1">
                                      <a:latin typeface="Cambria Math"/>
                                    </a:rPr>
                                    <m:t>𝑅</m:t>
                                  </m:r>
                                </m:e>
                                <m:sub>
                                  <m:r>
                                    <a:rPr lang="en-US" i="1">
                                      <a:latin typeface="Cambria Math"/>
                                    </a:rPr>
                                    <m:t>𝑧</m:t>
                                  </m:r>
                                </m:sub>
                              </m:sSub>
                            </m:e>
                          </m:mr>
                        </m:m>
                      </m:e>
                    </m:d>
                    <m:r>
                      <a:rPr lang="en-US" i="1">
                        <a:latin typeface="Cambria Math"/>
                      </a:rPr>
                      <m:t>=</m:t>
                    </m:r>
                    <m:d>
                      <m:dPr>
                        <m:ctrlPr>
                          <a:rPr lang="en-US" i="1" smtClean="0">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𝑑</m:t>
                                  </m:r>
                                </m:e>
                                <m:sub>
                                  <m:r>
                                    <a:rPr lang="en-US" i="1">
                                      <a:latin typeface="Cambria Math"/>
                                    </a:rPr>
                                    <m:t>𝑥</m:t>
                                  </m:r>
                                </m:sub>
                              </m:sSub>
                            </m:e>
                          </m:mr>
                          <m:mr>
                            <m:e>
                              <m:sSub>
                                <m:sSubPr>
                                  <m:ctrlPr>
                                    <a:rPr lang="en-US" i="1">
                                      <a:latin typeface="Cambria Math"/>
                                    </a:rPr>
                                  </m:ctrlPr>
                                </m:sSubPr>
                                <m:e>
                                  <m:r>
                                    <a:rPr lang="en-US" i="1">
                                      <a:latin typeface="Cambria Math"/>
                                    </a:rPr>
                                    <m:t>𝑑</m:t>
                                  </m:r>
                                </m:e>
                                <m:sub>
                                  <m:r>
                                    <a:rPr lang="en-US" i="1">
                                      <a:latin typeface="Cambria Math"/>
                                    </a:rPr>
                                    <m:t>𝑦</m:t>
                                  </m:r>
                                </m:sub>
                              </m:sSub>
                            </m:e>
                          </m:mr>
                          <m:mr>
                            <m:e>
                              <m:sSub>
                                <m:sSubPr>
                                  <m:ctrlPr>
                                    <a:rPr lang="en-US" i="1">
                                      <a:latin typeface="Cambria Math"/>
                                    </a:rPr>
                                  </m:ctrlPr>
                                </m:sSubPr>
                                <m:e>
                                  <m:r>
                                    <a:rPr lang="en-US" i="1">
                                      <a:latin typeface="Cambria Math"/>
                                    </a:rPr>
                                    <m:t>𝑑</m:t>
                                  </m:r>
                                </m:e>
                                <m:sub>
                                  <m:r>
                                    <a:rPr lang="en-US" i="1">
                                      <a:latin typeface="Cambria Math"/>
                                    </a:rPr>
                                    <m:t>𝑧</m:t>
                                  </m:r>
                                </m:sub>
                              </m:sSub>
                            </m:e>
                          </m:mr>
                        </m:m>
                      </m:e>
                    </m:d>
                    <m:rad>
                      <m:radPr>
                        <m:ctrlPr>
                          <a:rPr lang="en-US" i="1">
                            <a:latin typeface="Cambria Math"/>
                          </a:rPr>
                        </m:ctrlPr>
                      </m:radPr>
                      <m:deg>
                        <m:r>
                          <a:rPr lang="en-US" i="1">
                            <a:latin typeface="Cambria Math"/>
                          </a:rPr>
                          <m:t>3</m:t>
                        </m:r>
                      </m:deg>
                      <m:e>
                        <m:f>
                          <m:fPr>
                            <m:ctrlPr>
                              <a:rPr lang="en-US" i="1">
                                <a:latin typeface="Cambria Math"/>
                              </a:rPr>
                            </m:ctrlPr>
                          </m:fPr>
                          <m:num>
                            <m:r>
                              <a:rPr lang="en-US" i="1">
                                <a:latin typeface="Cambria Math"/>
                              </a:rPr>
                              <m:t>𝜆</m:t>
                            </m:r>
                            <m:r>
                              <a:rPr lang="en-US" i="1">
                                <a:latin typeface="Cambria Math"/>
                              </a:rPr>
                              <m:t>𝑛</m:t>
                            </m:r>
                          </m:num>
                          <m:den>
                            <m:r>
                              <a:rPr lang="en-US" i="1">
                                <a:latin typeface="Cambria Math"/>
                              </a:rPr>
                              <m:t>𝑉</m:t>
                            </m:r>
                          </m:den>
                        </m:f>
                      </m:e>
                    </m:rad>
                  </m:oMath>
                </a14:m>
                <a:endParaRPr lang="en-US" dirty="0" smtClean="0"/>
              </a:p>
              <a:p>
                <a:pPr lvl="1"/>
                <a14:m>
                  <m:oMath xmlns:m="http://schemas.openxmlformats.org/officeDocument/2006/math">
                    <m:r>
                      <a:rPr lang="en-US" i="1">
                        <a:latin typeface="Cambria Math"/>
                      </a:rPr>
                      <m:t>𝜆</m:t>
                    </m:r>
                  </m:oMath>
                </a14:m>
                <a:r>
                  <a:rPr lang="en-US" dirty="0" smtClean="0"/>
                  <a:t> – Grid density…</a:t>
                </a:r>
              </a:p>
              <a:p>
                <a:pPr lvl="2"/>
                <a:r>
                  <a:rPr lang="en-US" dirty="0"/>
                  <a:t>…which minimizes the expected cost for traversing a random </a:t>
                </a:r>
                <a:r>
                  <a:rPr lang="en-US" dirty="0" smtClean="0"/>
                  <a:t>ray</a:t>
                </a:r>
              </a:p>
              <a:p>
                <a:pPr lvl="2"/>
                <a:endParaRPr lang="en-US" dirty="0"/>
              </a:p>
              <a:p>
                <a:pPr marL="914400" lvl="2" indent="0">
                  <a:buNone/>
                </a:pPr>
                <a:endParaRPr lang="en-US" dirty="0" smtClean="0"/>
              </a:p>
              <a:p>
                <a:pPr lvl="3"/>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1614" t="-1351" r="-734"/>
                </a:stretch>
              </a:blipFill>
            </p:spPr>
            <p:txBody>
              <a:bodyPr/>
              <a:lstStyle/>
              <a:p>
                <a:r>
                  <a:rPr lang="en-US">
                    <a:noFill/>
                  </a:rPr>
                  <a:t> </a:t>
                </a:r>
              </a:p>
            </p:txBody>
          </p:sp>
        </mc:Fallback>
      </mc:AlternateContent>
    </p:spTree>
    <p:extLst>
      <p:ext uri="{BB962C8B-B14F-4D97-AF65-F5344CB8AC3E}">
        <p14:creationId xmlns:p14="http://schemas.microsoft.com/office/powerpoint/2010/main" val="1448742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Teapot in Stadium</a:t>
            </a:r>
          </a:p>
          <a:p>
            <a:pPr lvl="1"/>
            <a:endParaRPr lang="en-US" dirty="0" smtClean="0"/>
          </a:p>
          <a:p>
            <a:pPr lvl="1"/>
            <a:r>
              <a:rPr lang="en-US" dirty="0" smtClean="0"/>
              <a:t>Intersection tests</a:t>
            </a:r>
          </a:p>
          <a:p>
            <a:pPr lvl="2"/>
            <a:r>
              <a:rPr lang="en-US" dirty="0" smtClean="0"/>
              <a:t>Uniform Grid and Two-Level Grid</a:t>
            </a:r>
            <a:endParaRPr lang="en-US" dirty="0"/>
          </a:p>
        </p:txBody>
      </p:sp>
      <p:pic>
        <p:nvPicPr>
          <p:cNvPr id="3" name="Picture 2" descr="fairy_itest_tlg.jpg"/>
          <p:cNvPicPr>
            <a:picLocks noChangeAspect="1"/>
          </p:cNvPicPr>
          <p:nvPr/>
        </p:nvPicPr>
        <p:blipFill>
          <a:blip r:embed="rId3" cstate="print"/>
          <a:stretch>
            <a:fillRect/>
          </a:stretch>
        </p:blipFill>
        <p:spPr>
          <a:xfrm>
            <a:off x="4953000" y="3356227"/>
            <a:ext cx="4050917" cy="3017520"/>
          </a:xfrm>
          <a:prstGeom prst="rect">
            <a:avLst/>
          </a:prstGeom>
          <a:ln>
            <a:noFill/>
          </a:ln>
          <a:effectLst>
            <a:outerShdw blurRad="292100" dist="139700" dir="2700000" algn="tl" rotWithShape="0">
              <a:srgbClr val="333333">
                <a:alpha val="65000"/>
              </a:srgbClr>
            </a:outerShdw>
          </a:effectLst>
        </p:spPr>
      </p:pic>
      <p:pic>
        <p:nvPicPr>
          <p:cNvPr id="4" name="Content Placeholder 3" descr="fairy_itest_ug.jpg"/>
          <p:cNvPicPr>
            <a:picLocks noChangeAspect="1"/>
          </p:cNvPicPr>
          <p:nvPr/>
        </p:nvPicPr>
        <p:blipFill>
          <a:blip r:embed="rId4" cstate="print"/>
          <a:stretch>
            <a:fillRect/>
          </a:stretch>
        </p:blipFill>
        <p:spPr>
          <a:xfrm>
            <a:off x="685800" y="3352800"/>
            <a:ext cx="4027929" cy="3020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0996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Two-Level Grid Construction</a:t>
            </a:r>
            <a:endParaRPr lang="en-US" dirty="0"/>
          </a:p>
        </p:txBody>
      </p:sp>
    </p:spTree>
    <p:extLst>
      <p:ext uri="{BB962C8B-B14F-4D97-AF65-F5344CB8AC3E}">
        <p14:creationId xmlns:p14="http://schemas.microsoft.com/office/powerpoint/2010/main" val="381994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G2011">
      <a:dk1>
        <a:srgbClr val="2C67B1"/>
      </a:dk1>
      <a:lt1>
        <a:srgbClr val="F2F2F2"/>
      </a:lt1>
      <a:dk2>
        <a:srgbClr val="18424D"/>
      </a:dk2>
      <a:lt2>
        <a:srgbClr val="FFFFFF"/>
      </a:lt2>
      <a:accent1>
        <a:srgbClr val="548DD4"/>
      </a:accent1>
      <a:accent2>
        <a:srgbClr val="17365D"/>
      </a:accent2>
      <a:accent3>
        <a:srgbClr val="92CDDC"/>
      </a:accent3>
      <a:accent4>
        <a:srgbClr val="31859B"/>
      </a:accent4>
      <a:accent5>
        <a:srgbClr val="B2A2C7"/>
      </a:accent5>
      <a:accent6>
        <a:srgbClr val="5F497A"/>
      </a:accent6>
      <a:hlink>
        <a:srgbClr val="FAC08F"/>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39966E8-418C-411B-B903-94952A5226CE}"/>
</file>

<file path=customXml/itemProps2.xml><?xml version="1.0" encoding="utf-8"?>
<ds:datastoreItem xmlns:ds="http://schemas.openxmlformats.org/officeDocument/2006/customXml" ds:itemID="{E1AAC9C0-7695-459F-8CBB-4711BEFEDF16}"/>
</file>

<file path=customXml/itemProps3.xml><?xml version="1.0" encoding="utf-8"?>
<ds:datastoreItem xmlns:ds="http://schemas.openxmlformats.org/officeDocument/2006/customXml" ds:itemID="{1DAE94C9-9B73-401F-8F36-26742BB3540B}"/>
</file>

<file path=docProps/app.xml><?xml version="1.0" encoding="utf-8"?>
<Properties xmlns="http://schemas.openxmlformats.org/officeDocument/2006/extended-properties" xmlns:vt="http://schemas.openxmlformats.org/officeDocument/2006/docPropsVTypes">
  <Template/>
  <TotalTime>2343</TotalTime>
  <Words>3301</Words>
  <Application>Microsoft Office PowerPoint</Application>
  <PresentationFormat>On-screen Show (4:3)</PresentationFormat>
  <Paragraphs>677</Paragraphs>
  <Slides>34</Slides>
  <Notes>29</Notes>
  <HiddenSlides>2</HiddenSlides>
  <MMClips>2</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Two-Level Grids for Ray Tracing on GPUs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tHI8S</dc:title>
  <dc:creator>Jonathan</dc:creator>
  <cp:lastModifiedBy>avo</cp:lastModifiedBy>
  <cp:revision>160</cp:revision>
  <dcterms:created xsi:type="dcterms:W3CDTF">2006-08-16T00:00:00Z</dcterms:created>
  <dcterms:modified xsi:type="dcterms:W3CDTF">2011-04-12T14:29:38Z</dcterms:modified>
</cp:coreProperties>
</file>